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57" r:id="rId4"/>
    <p:sldId id="264" r:id="rId5"/>
    <p:sldId id="258" r:id="rId6"/>
    <p:sldId id="259" r:id="rId7"/>
    <p:sldId id="268" r:id="rId8"/>
    <p:sldId id="270" r:id="rId9"/>
    <p:sldId id="260" r:id="rId10"/>
    <p:sldId id="265" r:id="rId11"/>
    <p:sldId id="266" r:id="rId12"/>
    <p:sldId id="271" r:id="rId13"/>
    <p:sldId id="263" r:id="rId14"/>
    <p:sldId id="262" r:id="rId15"/>
    <p:sldId id="261"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35"/>
    <p:restoredTop sz="92932"/>
  </p:normalViewPr>
  <p:slideViewPr>
    <p:cSldViewPr snapToGrid="0" snapToObjects="1">
      <p:cViewPr varScale="1">
        <p:scale>
          <a:sx n="60" d="100"/>
          <a:sy n="60" d="100"/>
        </p:scale>
        <p:origin x="2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049C80-C762-DD41-BC4B-CC93FBAAD72E}" type="datetimeFigureOut">
              <a:rPr lang="en-US" smtClean="0"/>
              <a:t>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17DBF7-1A77-DF45-99C9-F082E3094B4F}" type="slidenum">
              <a:rPr lang="en-US" smtClean="0"/>
              <a:t>‹#›</a:t>
            </a:fld>
            <a:endParaRPr lang="en-US" dirty="0"/>
          </a:p>
        </p:txBody>
      </p:sp>
    </p:spTree>
    <p:extLst>
      <p:ext uri="{BB962C8B-B14F-4D97-AF65-F5344CB8AC3E}">
        <p14:creationId xmlns:p14="http://schemas.microsoft.com/office/powerpoint/2010/main" val="1092156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049C80-C762-DD41-BC4B-CC93FBAAD72E}" type="datetimeFigureOut">
              <a:rPr lang="en-US" smtClean="0"/>
              <a:t>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17DBF7-1A77-DF45-99C9-F082E3094B4F}" type="slidenum">
              <a:rPr lang="en-US" smtClean="0"/>
              <a:t>‹#›</a:t>
            </a:fld>
            <a:endParaRPr lang="en-US" dirty="0"/>
          </a:p>
        </p:txBody>
      </p:sp>
    </p:spTree>
    <p:extLst>
      <p:ext uri="{BB962C8B-B14F-4D97-AF65-F5344CB8AC3E}">
        <p14:creationId xmlns:p14="http://schemas.microsoft.com/office/powerpoint/2010/main" val="1993852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049C80-C762-DD41-BC4B-CC93FBAAD72E}" type="datetimeFigureOut">
              <a:rPr lang="en-US" smtClean="0"/>
              <a:t>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17DBF7-1A77-DF45-99C9-F082E3094B4F}" type="slidenum">
              <a:rPr lang="en-US" smtClean="0"/>
              <a:t>‹#›</a:t>
            </a:fld>
            <a:endParaRPr lang="en-US" dirty="0"/>
          </a:p>
        </p:txBody>
      </p:sp>
    </p:spTree>
    <p:extLst>
      <p:ext uri="{BB962C8B-B14F-4D97-AF65-F5344CB8AC3E}">
        <p14:creationId xmlns:p14="http://schemas.microsoft.com/office/powerpoint/2010/main" val="1336374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049C80-C762-DD41-BC4B-CC93FBAAD72E}" type="datetimeFigureOut">
              <a:rPr lang="en-US" smtClean="0"/>
              <a:t>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17DBF7-1A77-DF45-99C9-F082E3094B4F}" type="slidenum">
              <a:rPr lang="en-US" smtClean="0"/>
              <a:t>‹#›</a:t>
            </a:fld>
            <a:endParaRPr lang="en-US" dirty="0"/>
          </a:p>
        </p:txBody>
      </p:sp>
    </p:spTree>
    <p:extLst>
      <p:ext uri="{BB962C8B-B14F-4D97-AF65-F5344CB8AC3E}">
        <p14:creationId xmlns:p14="http://schemas.microsoft.com/office/powerpoint/2010/main" val="132517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049C80-C762-DD41-BC4B-CC93FBAAD72E}" type="datetimeFigureOut">
              <a:rPr lang="en-US" smtClean="0"/>
              <a:t>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17DBF7-1A77-DF45-99C9-F082E3094B4F}" type="slidenum">
              <a:rPr lang="en-US" smtClean="0"/>
              <a:t>‹#›</a:t>
            </a:fld>
            <a:endParaRPr lang="en-US" dirty="0"/>
          </a:p>
        </p:txBody>
      </p:sp>
    </p:spTree>
    <p:extLst>
      <p:ext uri="{BB962C8B-B14F-4D97-AF65-F5344CB8AC3E}">
        <p14:creationId xmlns:p14="http://schemas.microsoft.com/office/powerpoint/2010/main" val="712583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049C80-C762-DD41-BC4B-CC93FBAAD72E}" type="datetimeFigureOut">
              <a:rPr lang="en-US" smtClean="0"/>
              <a:t>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17DBF7-1A77-DF45-99C9-F082E3094B4F}" type="slidenum">
              <a:rPr lang="en-US" smtClean="0"/>
              <a:t>‹#›</a:t>
            </a:fld>
            <a:endParaRPr lang="en-US" dirty="0"/>
          </a:p>
        </p:txBody>
      </p:sp>
    </p:spTree>
    <p:extLst>
      <p:ext uri="{BB962C8B-B14F-4D97-AF65-F5344CB8AC3E}">
        <p14:creationId xmlns:p14="http://schemas.microsoft.com/office/powerpoint/2010/main" val="201837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049C80-C762-DD41-BC4B-CC93FBAAD72E}" type="datetimeFigureOut">
              <a:rPr lang="en-US" smtClean="0"/>
              <a:t>2/7/18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17DBF7-1A77-DF45-99C9-F082E3094B4F}" type="slidenum">
              <a:rPr lang="en-US" smtClean="0"/>
              <a:t>‹#›</a:t>
            </a:fld>
            <a:endParaRPr lang="en-US" dirty="0"/>
          </a:p>
        </p:txBody>
      </p:sp>
    </p:spTree>
    <p:extLst>
      <p:ext uri="{BB962C8B-B14F-4D97-AF65-F5344CB8AC3E}">
        <p14:creationId xmlns:p14="http://schemas.microsoft.com/office/powerpoint/2010/main" val="1114549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049C80-C762-DD41-BC4B-CC93FBAAD72E}" type="datetimeFigureOut">
              <a:rPr lang="en-US" smtClean="0"/>
              <a:t>2/7/18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17DBF7-1A77-DF45-99C9-F082E3094B4F}" type="slidenum">
              <a:rPr lang="en-US" smtClean="0"/>
              <a:t>‹#›</a:t>
            </a:fld>
            <a:endParaRPr lang="en-US" dirty="0"/>
          </a:p>
        </p:txBody>
      </p:sp>
    </p:spTree>
    <p:extLst>
      <p:ext uri="{BB962C8B-B14F-4D97-AF65-F5344CB8AC3E}">
        <p14:creationId xmlns:p14="http://schemas.microsoft.com/office/powerpoint/2010/main" val="1879463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049C80-C762-DD41-BC4B-CC93FBAAD72E}" type="datetimeFigureOut">
              <a:rPr lang="en-US" smtClean="0"/>
              <a:t>2/7/18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17DBF7-1A77-DF45-99C9-F082E3094B4F}" type="slidenum">
              <a:rPr lang="en-US" smtClean="0"/>
              <a:t>‹#›</a:t>
            </a:fld>
            <a:endParaRPr lang="en-US" dirty="0"/>
          </a:p>
        </p:txBody>
      </p:sp>
    </p:spTree>
    <p:extLst>
      <p:ext uri="{BB962C8B-B14F-4D97-AF65-F5344CB8AC3E}">
        <p14:creationId xmlns:p14="http://schemas.microsoft.com/office/powerpoint/2010/main" val="81270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049C80-C762-DD41-BC4B-CC93FBAAD72E}" type="datetimeFigureOut">
              <a:rPr lang="en-US" smtClean="0"/>
              <a:t>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17DBF7-1A77-DF45-99C9-F082E3094B4F}" type="slidenum">
              <a:rPr lang="en-US" smtClean="0"/>
              <a:t>‹#›</a:t>
            </a:fld>
            <a:endParaRPr lang="en-US" dirty="0"/>
          </a:p>
        </p:txBody>
      </p:sp>
    </p:spTree>
    <p:extLst>
      <p:ext uri="{BB962C8B-B14F-4D97-AF65-F5344CB8AC3E}">
        <p14:creationId xmlns:p14="http://schemas.microsoft.com/office/powerpoint/2010/main" val="1098872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049C80-C762-DD41-BC4B-CC93FBAAD72E}" type="datetimeFigureOut">
              <a:rPr lang="en-US" smtClean="0"/>
              <a:t>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17DBF7-1A77-DF45-99C9-F082E3094B4F}" type="slidenum">
              <a:rPr lang="en-US" smtClean="0"/>
              <a:t>‹#›</a:t>
            </a:fld>
            <a:endParaRPr lang="en-US" dirty="0"/>
          </a:p>
        </p:txBody>
      </p:sp>
    </p:spTree>
    <p:extLst>
      <p:ext uri="{BB962C8B-B14F-4D97-AF65-F5344CB8AC3E}">
        <p14:creationId xmlns:p14="http://schemas.microsoft.com/office/powerpoint/2010/main" val="3861213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049C80-C762-DD41-BC4B-CC93FBAAD72E}" type="datetimeFigureOut">
              <a:rPr lang="en-US" smtClean="0"/>
              <a:t>2/7/18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17DBF7-1A77-DF45-99C9-F082E3094B4F}" type="slidenum">
              <a:rPr lang="en-US" smtClean="0"/>
              <a:t>‹#›</a:t>
            </a:fld>
            <a:endParaRPr lang="en-US" dirty="0"/>
          </a:p>
        </p:txBody>
      </p:sp>
    </p:spTree>
    <p:extLst>
      <p:ext uri="{BB962C8B-B14F-4D97-AF65-F5344CB8AC3E}">
        <p14:creationId xmlns:p14="http://schemas.microsoft.com/office/powerpoint/2010/main" val="2051974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https://srcc.stanford.edu/" TargetMode="External"/><Relationship Id="rId4" Type="http://schemas.openxmlformats.org/officeDocument/2006/relationships/hyperlink" Target="mailto:srcc-support@stanford.edu" TargetMode="External"/><Relationship Id="rId5" Type="http://schemas.openxmlformats.org/officeDocument/2006/relationships/hyperlink" Target="https://srcc.stanford.edu/sherlock-community-meeting-slides" TargetMode="External"/><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http://www.sherlock.stanford.edu/doc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Sherlock Community Meeting</a:t>
            </a:r>
            <a:endParaRPr lang="en-US" dirty="0"/>
          </a:p>
        </p:txBody>
      </p:sp>
      <p:sp>
        <p:nvSpPr>
          <p:cNvPr id="3" name="Subtitle 2"/>
          <p:cNvSpPr>
            <a:spLocks noGrp="1"/>
          </p:cNvSpPr>
          <p:nvPr>
            <p:ph type="subTitle" idx="1"/>
          </p:nvPr>
        </p:nvSpPr>
        <p:spPr/>
        <p:txBody>
          <a:bodyPr>
            <a:normAutofit lnSpcReduction="10000"/>
          </a:bodyPr>
          <a:lstStyle/>
          <a:p>
            <a:endParaRPr lang="en-US" dirty="0" smtClean="0"/>
          </a:p>
          <a:p>
            <a:r>
              <a:rPr lang="en-US" dirty="0" smtClean="0"/>
              <a:t>Sherlock filesystems, </a:t>
            </a:r>
            <a:r>
              <a:rPr lang="en-US" dirty="0"/>
              <a:t>partitions and limits</a:t>
            </a:r>
          </a:p>
          <a:p>
            <a:r>
              <a:rPr lang="en-US" dirty="0" smtClean="0"/>
              <a:t>Sherlock/SLURM user tips</a:t>
            </a:r>
          </a:p>
          <a:p>
            <a:r>
              <a:rPr lang="en-US" dirty="0" smtClean="0"/>
              <a:t>February 7, 2018</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4080" y="5769981"/>
            <a:ext cx="3519713" cy="1088019"/>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103648"/>
            <a:ext cx="3347689" cy="2678151"/>
          </a:xfrm>
          <a:prstGeom prst="rect">
            <a:avLst/>
          </a:prstGeom>
        </p:spPr>
      </p:pic>
    </p:spTree>
    <p:extLst>
      <p:ext uri="{BB962C8B-B14F-4D97-AF65-F5344CB8AC3E}">
        <p14:creationId xmlns:p14="http://schemas.microsoft.com/office/powerpoint/2010/main" val="2068594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resources requirements, htop</a:t>
            </a:r>
            <a:endParaRPr lang="en-US" dirty="0"/>
          </a:p>
        </p:txBody>
      </p:sp>
      <p:sp>
        <p:nvSpPr>
          <p:cNvPr id="3" name="Content Placeholder 2"/>
          <p:cNvSpPr>
            <a:spLocks noGrp="1"/>
          </p:cNvSpPr>
          <p:nvPr>
            <p:ph idx="1"/>
          </p:nvPr>
        </p:nvSpPr>
        <p:spPr>
          <a:xfrm>
            <a:off x="280987" y="1882775"/>
            <a:ext cx="10515600" cy="4351338"/>
          </a:xfrm>
        </p:spPr>
        <p:txBody>
          <a:bodyPr>
            <a:normAutofit/>
          </a:bodyPr>
          <a:lstStyle/>
          <a:p>
            <a:pPr marL="0" indent="0">
              <a:buNone/>
            </a:pPr>
            <a:r>
              <a:rPr lang="en-US" sz="2000" dirty="0"/>
              <a:t>[</a:t>
            </a:r>
            <a:r>
              <a:rPr lang="en-US" sz="2000" b="1" dirty="0"/>
              <a:t>mpiercy</a:t>
            </a:r>
            <a:r>
              <a:rPr lang="en-US" sz="2000" dirty="0"/>
              <a:t>@sherlock-ln03 </a:t>
            </a:r>
            <a:r>
              <a:rPr lang="en-US" sz="2000" b="1" dirty="0"/>
              <a:t>login_node</a:t>
            </a:r>
            <a:r>
              <a:rPr lang="en-US" sz="2000" dirty="0"/>
              <a:t> ~/TF]$ sbatch TF_mnist.sbatch</a:t>
            </a:r>
          </a:p>
          <a:p>
            <a:pPr marL="0" indent="0">
              <a:buNone/>
            </a:pPr>
            <a:r>
              <a:rPr lang="en-US" sz="2000" dirty="0"/>
              <a:t>Submitted batch job 20244339</a:t>
            </a:r>
          </a:p>
          <a:p>
            <a:pPr marL="0" indent="0">
              <a:buNone/>
            </a:pPr>
            <a:r>
              <a:rPr lang="en-US" sz="2000" dirty="0"/>
              <a:t>[</a:t>
            </a:r>
            <a:r>
              <a:rPr lang="en-US" sz="2000" b="1" dirty="0"/>
              <a:t>mpiercy</a:t>
            </a:r>
            <a:r>
              <a:rPr lang="en-US" sz="2000" dirty="0"/>
              <a:t>@sherlock-ln03 </a:t>
            </a:r>
            <a:r>
              <a:rPr lang="en-US" sz="2000" b="1" dirty="0"/>
              <a:t>login_node</a:t>
            </a:r>
            <a:r>
              <a:rPr lang="en-US" sz="2000" dirty="0"/>
              <a:t> ~/TF]$ squeue -u $USER</a:t>
            </a:r>
          </a:p>
          <a:p>
            <a:pPr marL="0" indent="0">
              <a:buNone/>
            </a:pPr>
            <a:r>
              <a:rPr lang="en-US" sz="2000" dirty="0"/>
              <a:t>             JOBID PARTITION     NAME     USER ST       TIME  NODES NODELIST(REASON)</a:t>
            </a:r>
          </a:p>
          <a:p>
            <a:pPr marL="0" indent="0">
              <a:buNone/>
            </a:pPr>
            <a:r>
              <a:rPr lang="en-US" sz="2000" dirty="0"/>
              <a:t>          20244339   hns_gpu TF_mnist  mpiercy  R       0:04      1 </a:t>
            </a:r>
            <a:r>
              <a:rPr lang="en-US" sz="2000" dirty="0" smtClean="0"/>
              <a:t>gpu-27-21</a:t>
            </a:r>
          </a:p>
          <a:p>
            <a:pPr marL="0" indent="0">
              <a:buNone/>
            </a:pPr>
            <a:r>
              <a:rPr lang="en-US" sz="2000" dirty="0" smtClean="0"/>
              <a:t>[</a:t>
            </a:r>
            <a:r>
              <a:rPr lang="en-US" sz="2000" b="1" dirty="0" smtClean="0"/>
              <a:t>mpiercy</a:t>
            </a:r>
            <a:r>
              <a:rPr lang="en-US" sz="2000" dirty="0" smtClean="0"/>
              <a:t>@sherlock-ln03 </a:t>
            </a:r>
            <a:r>
              <a:rPr lang="en-US" sz="2000" b="1" dirty="0" smtClean="0"/>
              <a:t>login_node</a:t>
            </a:r>
            <a:r>
              <a:rPr lang="en-US" sz="2000" dirty="0" smtClean="0"/>
              <a:t> ~/TF]$ ssh </a:t>
            </a:r>
            <a:r>
              <a:rPr lang="en-US" sz="2000" dirty="0"/>
              <a:t>mpiercy@gpu-27-21</a:t>
            </a:r>
          </a:p>
          <a:p>
            <a:pPr marL="0" indent="0">
              <a:buNone/>
            </a:pPr>
            <a:endParaRPr lang="en-US" sz="2000" dirty="0" smtClean="0"/>
          </a:p>
          <a:p>
            <a:pPr marL="0" indent="0">
              <a:buNone/>
            </a:pPr>
            <a:r>
              <a:rPr lang="en-US" sz="2000" dirty="0" smtClean="0"/>
              <a:t>Can ssh to the server only of you have a job running on it.</a:t>
            </a:r>
          </a:p>
          <a:p>
            <a:pPr marL="0" indent="0">
              <a:buNone/>
            </a:pPr>
            <a:r>
              <a:rPr lang="en-US" sz="2000" dirty="0"/>
              <a:t>use nvidia-smi -l </a:t>
            </a:r>
            <a:r>
              <a:rPr lang="en-US" sz="2000" dirty="0" smtClean="0"/>
              <a:t>1 for GPU nodes</a:t>
            </a:r>
            <a:endParaRPr lang="en-US" sz="2000" dirty="0"/>
          </a:p>
          <a:p>
            <a:pPr marL="0" indent="0">
              <a:buNone/>
            </a:pP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8323" y="5980509"/>
            <a:ext cx="3022238" cy="805657"/>
          </a:xfrm>
          <a:prstGeom prst="rect">
            <a:avLst/>
          </a:prstGeom>
        </p:spPr>
      </p:pic>
    </p:spTree>
    <p:extLst>
      <p:ext uri="{BB962C8B-B14F-4D97-AF65-F5344CB8AC3E}">
        <p14:creationId xmlns:p14="http://schemas.microsoft.com/office/powerpoint/2010/main" val="1913811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at your job’s usage with htop</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2718" y="1825625"/>
            <a:ext cx="9126563" cy="4351338"/>
          </a:xfrm>
        </p:spPr>
      </p:pic>
    </p:spTree>
    <p:extLst>
      <p:ext uri="{BB962C8B-B14F-4D97-AF65-F5344CB8AC3E}">
        <p14:creationId xmlns:p14="http://schemas.microsoft.com/office/powerpoint/2010/main" val="1313598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sstat</a:t>
            </a:r>
            <a:r>
              <a:rPr lang="en-US" dirty="0" smtClean="0"/>
              <a:t>- monitor resource usage as a job runs</a:t>
            </a:r>
            <a:endParaRPr lang="en-US" dirty="0"/>
          </a:p>
        </p:txBody>
      </p:sp>
      <p:sp>
        <p:nvSpPr>
          <p:cNvPr id="3" name="Content Placeholder 2"/>
          <p:cNvSpPr>
            <a:spLocks noGrp="1"/>
          </p:cNvSpPr>
          <p:nvPr>
            <p:ph idx="1"/>
          </p:nvPr>
        </p:nvSpPr>
        <p:spPr/>
        <p:txBody>
          <a:bodyPr>
            <a:normAutofit/>
          </a:bodyPr>
          <a:lstStyle/>
          <a:p>
            <a:pPr marL="0" indent="0">
              <a:buNone/>
            </a:pPr>
            <a:r>
              <a:rPr lang="ro-RO" sz="1800" dirty="0" err="1"/>
              <a:t>sstat</a:t>
            </a:r>
            <a:r>
              <a:rPr lang="ro-RO" sz="1800" dirty="0"/>
              <a:t> --format </a:t>
            </a:r>
            <a:r>
              <a:rPr lang="ro-RO" sz="1800" dirty="0" err="1"/>
              <a:t>JobID,NTasks,nodelist,MaxRSS,MaxVMSize,AveRSS,AveVMSize</a:t>
            </a:r>
            <a:r>
              <a:rPr lang="ro-RO" sz="1800" dirty="0"/>
              <a:t> 20267805</a:t>
            </a:r>
          </a:p>
          <a:p>
            <a:pPr marL="0" indent="0">
              <a:buNone/>
            </a:pPr>
            <a:r>
              <a:rPr lang="ro-RO" sz="1800" dirty="0"/>
              <a:t>       JobID   </a:t>
            </a:r>
            <a:r>
              <a:rPr lang="ro-RO" sz="1800" dirty="0" err="1"/>
              <a:t>NTasks</a:t>
            </a:r>
            <a:r>
              <a:rPr lang="ro-RO" sz="1800" dirty="0"/>
              <a:t>             </a:t>
            </a:r>
            <a:r>
              <a:rPr lang="ro-RO" sz="1800" dirty="0" err="1"/>
              <a:t>Nodelist</a:t>
            </a:r>
            <a:r>
              <a:rPr lang="ro-RO" sz="1800" dirty="0"/>
              <a:t>     MaxRSS  MaxVMSize     AveRSS  </a:t>
            </a:r>
            <a:r>
              <a:rPr lang="ro-RO" sz="1800" dirty="0" err="1"/>
              <a:t>AveVMSize</a:t>
            </a:r>
            <a:r>
              <a:rPr lang="ro-RO" sz="1800" dirty="0"/>
              <a:t> </a:t>
            </a:r>
          </a:p>
          <a:p>
            <a:pPr marL="0" indent="0">
              <a:buNone/>
            </a:pPr>
            <a:r>
              <a:rPr lang="ro-RO" sz="1800" dirty="0"/>
              <a:t>------------ -------- -------------------- ---------- ---------- </a:t>
            </a:r>
            <a:r>
              <a:rPr lang="ro-RO" sz="1800" dirty="0" smtClean="0"/>
              <a:t> ----------    </a:t>
            </a:r>
            <a:r>
              <a:rPr lang="ro-RO" sz="1800" dirty="0"/>
              <a:t>---------- </a:t>
            </a:r>
          </a:p>
          <a:p>
            <a:pPr marL="0" indent="0">
              <a:buNone/>
            </a:pPr>
            <a:r>
              <a:rPr lang="ro-RO" sz="1800" dirty="0"/>
              <a:t>20267805.0          1            gpu-27-21    393953K   1912732K    393017K   1912732K </a:t>
            </a:r>
          </a:p>
          <a:p>
            <a:pPr marL="0" indent="0">
              <a:buNone/>
            </a:pPr>
            <a:endParaRPr lang="en-US" sz="1800" dirty="0" smtClean="0"/>
          </a:p>
          <a:p>
            <a:pPr marL="0" indent="0">
              <a:buNone/>
            </a:pPr>
            <a:r>
              <a:rPr lang="en-US" sz="1800" dirty="0"/>
              <a:t>C</a:t>
            </a:r>
            <a:r>
              <a:rPr lang="en-US" sz="1800" dirty="0" smtClean="0"/>
              <a:t>ompare these values to what you requested in your sbatch file or </a:t>
            </a:r>
            <a:r>
              <a:rPr lang="en-US" sz="1800" dirty="0" err="1" smtClean="0"/>
              <a:t>srun</a:t>
            </a:r>
            <a:r>
              <a:rPr lang="en-US" sz="1800" dirty="0" smtClean="0"/>
              <a:t> command</a:t>
            </a:r>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1171" y="5980509"/>
            <a:ext cx="3022238" cy="805657"/>
          </a:xfrm>
          <a:prstGeom prst="rect">
            <a:avLst/>
          </a:prstGeom>
        </p:spPr>
      </p:pic>
    </p:spTree>
    <p:extLst>
      <p:ext uri="{BB962C8B-B14F-4D97-AF65-F5344CB8AC3E}">
        <p14:creationId xmlns:p14="http://schemas.microsoft.com/office/powerpoint/2010/main" val="373269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Estimate your batch job’s resource requirements</a:t>
            </a:r>
            <a:endParaRPr lang="en-US" sz="4000" dirty="0"/>
          </a:p>
        </p:txBody>
      </p:sp>
      <p:sp>
        <p:nvSpPr>
          <p:cNvPr id="3" name="Content Placeholder 2"/>
          <p:cNvSpPr>
            <a:spLocks noGrp="1"/>
          </p:cNvSpPr>
          <p:nvPr>
            <p:ph idx="1"/>
          </p:nvPr>
        </p:nvSpPr>
        <p:spPr/>
        <p:txBody>
          <a:bodyPr>
            <a:normAutofit/>
          </a:bodyPr>
          <a:lstStyle/>
          <a:p>
            <a:pPr marL="0" indent="0">
              <a:buNone/>
            </a:pPr>
            <a:r>
              <a:rPr lang="en-US" sz="1800" dirty="0" smtClean="0"/>
              <a:t>sacct -o reqmem,maxrss,averss,elapsed,alloccpus -j 3413279</a:t>
            </a:r>
          </a:p>
          <a:p>
            <a:pPr marL="0" indent="0">
              <a:buNone/>
            </a:pPr>
            <a:r>
              <a:rPr lang="en-US" sz="1800" dirty="0" smtClean="0"/>
              <a:t>ReqMem MaxRSS  AveRSS     Elapsed                 AllocCpus</a:t>
            </a:r>
          </a:p>
          <a:p>
            <a:pPr marL="0" indent="0">
              <a:buNone/>
            </a:pPr>
            <a:r>
              <a:rPr lang="en-US" sz="1800" dirty="0" smtClean="0"/>
              <a:t> ----------     ----------       ----------       --------------------- </a:t>
            </a:r>
          </a:p>
          <a:p>
            <a:pPr marL="0" indent="0">
              <a:buNone/>
            </a:pPr>
            <a:r>
              <a:rPr lang="en-US" sz="1800" dirty="0" smtClean="0"/>
              <a:t>16000Mc 		    1-20:54:49 	4 </a:t>
            </a:r>
          </a:p>
          <a:p>
            <a:pPr marL="0" indent="0">
              <a:buNone/>
            </a:pPr>
            <a:r>
              <a:rPr lang="en-US" sz="1800" dirty="0" smtClean="0"/>
              <a:t>16000Mc  4771852K  4603220K  1-20:54:49 	4</a:t>
            </a:r>
          </a:p>
          <a:p>
            <a:pPr marL="0" indent="0">
              <a:buNone/>
            </a:pPr>
            <a:endParaRPr lang="en-US" sz="1800" dirty="0" smtClean="0"/>
          </a:p>
          <a:p>
            <a:pPr marL="0" indent="0">
              <a:buNone/>
            </a:pPr>
            <a:r>
              <a:rPr lang="en-US" sz="1800" dirty="0" smtClean="0">
                <a:effectLst/>
              </a:rPr>
              <a:t>The first line is the parent job</a:t>
            </a:r>
          </a:p>
          <a:p>
            <a:pPr marL="0" indent="0">
              <a:buNone/>
            </a:pPr>
            <a:r>
              <a:rPr lang="en-US" sz="1800" dirty="0" smtClean="0">
                <a:effectLst/>
              </a:rPr>
              <a:t>You've requested 16GB per core, i.e. a total of 64 GB (4x16GB, everything in one node)</a:t>
            </a:r>
          </a:p>
          <a:p>
            <a:pPr marL="0" indent="0">
              <a:buNone/>
            </a:pPr>
            <a:r>
              <a:rPr lang="en-US" sz="1800" dirty="0" smtClean="0">
                <a:effectLst/>
              </a:rPr>
              <a:t>Your job has used a maximum of 4771852K i.e. 4.7 GB per core </a:t>
            </a:r>
          </a:p>
          <a:p>
            <a:pPr marL="0" indent="0">
              <a:buNone/>
            </a:pPr>
            <a:r>
              <a:rPr lang="en-US" sz="1800" dirty="0"/>
              <a:t>Y</a:t>
            </a:r>
            <a:r>
              <a:rPr lang="en-US" sz="1800" dirty="0" smtClean="0">
                <a:effectLst/>
              </a:rPr>
              <a:t>ou've requested more than 10 GB too much memory per core i.e. about 50 GB too much in total</a:t>
            </a:r>
          </a:p>
          <a:p>
            <a:pPr marL="0" indent="0">
              <a:buNone/>
            </a:pPr>
            <a:r>
              <a:rPr lang="en-US" sz="1800" dirty="0" smtClean="0">
                <a:effectLst/>
              </a:rPr>
              <a:t>So, ask for less memory for this kind of jobs, e.g. --mem-per-cpu=8GB</a:t>
            </a:r>
          </a:p>
          <a:p>
            <a:pPr marL="0" indent="0">
              <a:buNone/>
            </a:pPr>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8323" y="5980509"/>
            <a:ext cx="3022238" cy="805657"/>
          </a:xfrm>
          <a:prstGeom prst="rect">
            <a:avLst/>
          </a:prstGeom>
        </p:spPr>
      </p:pic>
    </p:spTree>
    <p:extLst>
      <p:ext uri="{BB962C8B-B14F-4D97-AF65-F5344CB8AC3E}">
        <p14:creationId xmlns:p14="http://schemas.microsoft.com/office/powerpoint/2010/main" val="9456865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Estimate your batch job’s resource requirements</a:t>
            </a:r>
            <a:endParaRPr lang="en-US" sz="4000" dirty="0"/>
          </a:p>
        </p:txBody>
      </p:sp>
      <p:sp>
        <p:nvSpPr>
          <p:cNvPr id="3" name="Content Placeholder 2"/>
          <p:cNvSpPr>
            <a:spLocks noGrp="1"/>
          </p:cNvSpPr>
          <p:nvPr>
            <p:ph idx="1"/>
          </p:nvPr>
        </p:nvSpPr>
        <p:spPr/>
        <p:txBody>
          <a:bodyPr>
            <a:normAutofit/>
          </a:bodyPr>
          <a:lstStyle/>
          <a:p>
            <a:pPr marL="0" indent="0">
              <a:buNone/>
            </a:pPr>
            <a:r>
              <a:rPr lang="en-US" sz="1600" dirty="0"/>
              <a:t> sacct -o </a:t>
            </a:r>
            <a:r>
              <a:rPr lang="en-US" sz="1600" dirty="0" smtClean="0"/>
              <a:t>reqmem,maxrss,averss,elapsed </a:t>
            </a:r>
            <a:r>
              <a:rPr lang="en-US" sz="1600" dirty="0"/>
              <a:t>-j 20222292</a:t>
            </a:r>
          </a:p>
          <a:p>
            <a:pPr marL="0" indent="0">
              <a:buNone/>
            </a:pPr>
            <a:r>
              <a:rPr lang="en-US" sz="1600" dirty="0"/>
              <a:t>    ReqMem     MaxRSS     AveRSS    Elapsed </a:t>
            </a:r>
          </a:p>
          <a:p>
            <a:pPr marL="0" indent="0">
              <a:buNone/>
            </a:pPr>
            <a:r>
              <a:rPr lang="en-US" sz="1600" dirty="0"/>
              <a:t>---------- ---------- ---------- ---------- </a:t>
            </a:r>
          </a:p>
          <a:p>
            <a:pPr marL="0" indent="0">
              <a:buNone/>
            </a:pPr>
            <a:r>
              <a:rPr lang="en-US" sz="1600" dirty="0"/>
              <a:t>    1024Mn                         00:00:10 </a:t>
            </a:r>
          </a:p>
          <a:p>
            <a:pPr marL="0" indent="0">
              <a:buNone/>
            </a:pPr>
            <a:r>
              <a:rPr lang="en-US" sz="1600" dirty="0"/>
              <a:t>    1024Mn       579K       579K   00:00:10 </a:t>
            </a:r>
          </a:p>
          <a:p>
            <a:pPr marL="0" indent="0">
              <a:buNone/>
            </a:pPr>
            <a:r>
              <a:rPr lang="en-US" sz="1600" dirty="0"/>
              <a:t>    1024Mn        90K        90K   00:00:10 </a:t>
            </a:r>
          </a:p>
          <a:p>
            <a:pPr marL="0" indent="0">
              <a:buNone/>
            </a:pPr>
            <a:r>
              <a:rPr lang="en-US" sz="1600" dirty="0"/>
              <a:t>    1024Mn       524K       524K   00:00:05 </a:t>
            </a:r>
            <a:endParaRPr lang="en-US" sz="1600" dirty="0" smtClean="0"/>
          </a:p>
          <a:p>
            <a:pPr marL="0" indent="0">
              <a:buNone/>
            </a:pPr>
            <a:r>
              <a:rPr lang="en-US" sz="1600" b="1" dirty="0" smtClean="0"/>
              <a:t>reqmem </a:t>
            </a:r>
            <a:r>
              <a:rPr lang="en-US" sz="1600" dirty="0" smtClean="0"/>
              <a:t>= memory that you asked from SLURM. If it has type Mn, it is per node in MB, if Mc, then it is MB per core</a:t>
            </a:r>
          </a:p>
          <a:p>
            <a:pPr marL="0" indent="0">
              <a:buNone/>
            </a:pPr>
            <a:r>
              <a:rPr lang="en-US" sz="1600" b="1" dirty="0" smtClean="0"/>
              <a:t>maxrss </a:t>
            </a:r>
            <a:r>
              <a:rPr lang="en-US" sz="1600" dirty="0" smtClean="0"/>
              <a:t>= maximum amount of memory used at any time by any process in that job. This applies directly for serial jobs. For parallel jobs you need to multiply with the number of cores (max 16 or 24 as this is reported only for that node that used the most memory)</a:t>
            </a:r>
            <a:br>
              <a:rPr lang="en-US" sz="1600" dirty="0" smtClean="0"/>
            </a:br>
            <a:r>
              <a:rPr lang="en-US" sz="1600" b="1" dirty="0" smtClean="0"/>
              <a:t>averss </a:t>
            </a:r>
            <a:r>
              <a:rPr lang="en-US" sz="1600" dirty="0" smtClean="0"/>
              <a:t>= the average memory used per process (or core). To get the total memory need, multiply this with number of cores </a:t>
            </a:r>
            <a:br>
              <a:rPr lang="en-US" sz="1600" dirty="0" smtClean="0"/>
            </a:br>
            <a:r>
              <a:rPr lang="en-US" sz="1600" b="1" dirty="0" smtClean="0"/>
              <a:t>elapsed </a:t>
            </a:r>
            <a:r>
              <a:rPr lang="en-US" sz="1600" dirty="0" smtClean="0"/>
              <a:t>= time it took to run your job</a:t>
            </a:r>
          </a:p>
          <a:p>
            <a:pPr marL="0" indent="0">
              <a:buNone/>
            </a:pPr>
            <a:endParaRPr lang="en-US" sz="1600" dirty="0"/>
          </a:p>
          <a:p>
            <a:pPr marL="0" indent="0">
              <a:buNone/>
            </a:pPr>
            <a:endParaRPr lang="en-US"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8323" y="5980509"/>
            <a:ext cx="3022238" cy="805657"/>
          </a:xfrm>
          <a:prstGeom prst="rect">
            <a:avLst/>
          </a:prstGeom>
        </p:spPr>
      </p:pic>
    </p:spTree>
    <p:extLst>
      <p:ext uri="{BB962C8B-B14F-4D97-AF65-F5344CB8AC3E}">
        <p14:creationId xmlns:p14="http://schemas.microsoft.com/office/powerpoint/2010/main" val="1021986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Estimate your batch job’s resource requirements</a:t>
            </a:r>
            <a:endParaRPr lang="en-US" sz="4000" dirty="0"/>
          </a:p>
        </p:txBody>
      </p:sp>
      <p:sp>
        <p:nvSpPr>
          <p:cNvPr id="3" name="Content Placeholder 2"/>
          <p:cNvSpPr>
            <a:spLocks noGrp="1"/>
          </p:cNvSpPr>
          <p:nvPr>
            <p:ph idx="1"/>
          </p:nvPr>
        </p:nvSpPr>
        <p:spPr/>
        <p:txBody>
          <a:bodyPr>
            <a:normAutofit/>
          </a:bodyPr>
          <a:lstStyle/>
          <a:p>
            <a:pPr marL="0" indent="0">
              <a:buNone/>
            </a:pPr>
            <a:r>
              <a:rPr lang="en-US" sz="1400" dirty="0" smtClean="0">
                <a:solidFill>
                  <a:srgbClr val="4C2F2D"/>
                </a:solidFill>
                <a:effectLst/>
                <a:latin typeface="Courier" charset="0"/>
              </a:rPr>
              <a:t> </a:t>
            </a:r>
            <a:r>
              <a:rPr lang="en-US" sz="1400" dirty="0"/>
              <a:t> sacct -j 6811562 --format JobID,JobName,Partition,User,AllocCPUS,NNodes,Elapsed,TotalCPU,State,MaxVMSize,MaxRSS,ReqMem</a:t>
            </a:r>
          </a:p>
          <a:p>
            <a:pPr marL="0" indent="0">
              <a:buNone/>
            </a:pPr>
            <a:r>
              <a:rPr lang="en-US" sz="1400" dirty="0"/>
              <a:t>       JobID    JobName  Partition      User  AllocCPUS   NNodes    Elapsed   TotalCPU      State  MaxVMSize     MaxRSS     ReqMem </a:t>
            </a:r>
          </a:p>
          <a:p>
            <a:pPr marL="0" indent="0">
              <a:buNone/>
            </a:pPr>
            <a:r>
              <a:rPr lang="en-US" sz="1400" dirty="0"/>
              <a:t>------------ </a:t>
            </a:r>
            <a:r>
              <a:rPr lang="en-US" sz="1400" dirty="0" smtClean="0"/>
              <a:t>  ---------- </a:t>
            </a:r>
            <a:r>
              <a:rPr lang="en-US" sz="1400" dirty="0"/>
              <a:t>---------- --------- ---------- -------- ---------- ---------- ---------- ---------- </a:t>
            </a:r>
            <a:r>
              <a:rPr lang="en-US" sz="1400" dirty="0" smtClean="0"/>
              <a:t>----------           </a:t>
            </a:r>
            <a:r>
              <a:rPr lang="en-US" sz="1400" dirty="0"/>
              <a:t>---------- </a:t>
            </a:r>
          </a:p>
          <a:p>
            <a:pPr marL="0" indent="0">
              <a:buNone/>
            </a:pPr>
            <a:r>
              <a:rPr lang="en-US" sz="1400" dirty="0"/>
              <a:t>6811562      OpenMP_ex+     normal   mpiercy         12        1   00:00:02  00:00.794  COMPLETED                            </a:t>
            </a:r>
            <a:r>
              <a:rPr lang="en-US" sz="1400" dirty="0" smtClean="0"/>
              <a:t>                     40Gn</a:t>
            </a:r>
            <a:r>
              <a:rPr lang="en-US" sz="1400" dirty="0"/>
              <a:t> </a:t>
            </a:r>
          </a:p>
          <a:p>
            <a:pPr marL="0" indent="0">
              <a:buNone/>
            </a:pPr>
            <a:r>
              <a:rPr lang="en-US" sz="1400" dirty="0"/>
              <a:t>6811562.bat+      batch                              </a:t>
            </a:r>
            <a:r>
              <a:rPr lang="en-US" sz="1400" dirty="0" smtClean="0"/>
              <a:t>                    12</a:t>
            </a:r>
            <a:r>
              <a:rPr lang="en-US" sz="1400" dirty="0"/>
              <a:t>        1   00:00:02  00:00.125  COMPLETED    177624K          0    </a:t>
            </a:r>
            <a:r>
              <a:rPr lang="en-US" sz="1400" dirty="0" smtClean="0"/>
              <a:t>          </a:t>
            </a:r>
            <a:r>
              <a:rPr lang="en-US" sz="1400" dirty="0"/>
              <a:t>  </a:t>
            </a:r>
            <a:r>
              <a:rPr lang="en-US" sz="1400" dirty="0" smtClean="0"/>
              <a:t> 40Gn</a:t>
            </a:r>
            <a:r>
              <a:rPr lang="en-US" sz="1400" dirty="0"/>
              <a:t> </a:t>
            </a:r>
          </a:p>
          <a:p>
            <a:pPr marL="0" indent="0">
              <a:buNone/>
            </a:pPr>
            <a:r>
              <a:rPr lang="en-US" sz="1400" dirty="0"/>
              <a:t>6811562.ext+     extern                              </a:t>
            </a:r>
            <a:r>
              <a:rPr lang="en-US" sz="1400" dirty="0" smtClean="0"/>
              <a:t>                    12</a:t>
            </a:r>
            <a:r>
              <a:rPr lang="en-US" sz="1400" dirty="0"/>
              <a:t>        1   00:00:03  00:00.002  COMPLETED    107904K          0       </a:t>
            </a:r>
            <a:r>
              <a:rPr lang="en-US" sz="1400" dirty="0" smtClean="0"/>
              <a:t>          40Gn</a:t>
            </a:r>
            <a:r>
              <a:rPr lang="en-US" sz="1400" dirty="0"/>
              <a:t> </a:t>
            </a:r>
          </a:p>
          <a:p>
            <a:pPr marL="0" indent="0">
              <a:buNone/>
            </a:pPr>
            <a:r>
              <a:rPr lang="en-US" sz="1400" dirty="0"/>
              <a:t>6811562.0        hello2                            </a:t>
            </a:r>
            <a:r>
              <a:rPr lang="en-US" sz="1400" dirty="0" smtClean="0"/>
              <a:t>                  </a:t>
            </a:r>
            <a:r>
              <a:rPr lang="en-US" sz="1400" dirty="0"/>
              <a:t> </a:t>
            </a:r>
            <a:r>
              <a:rPr lang="en-US" sz="1400" dirty="0" smtClean="0"/>
              <a:t>      12</a:t>
            </a:r>
            <a:r>
              <a:rPr lang="en-US" sz="1400" dirty="0"/>
              <a:t>        1   00:00:00  00:00.666  COMPLETED  </a:t>
            </a:r>
            <a:r>
              <a:rPr lang="en-US" sz="1400" dirty="0" smtClean="0"/>
              <a:t>         </a:t>
            </a:r>
            <a:r>
              <a:rPr lang="en-US" sz="1400" dirty="0"/>
              <a:t>  313156K       876K   </a:t>
            </a:r>
            <a:r>
              <a:rPr lang="en-US" sz="1400" dirty="0" smtClean="0"/>
              <a:t>  40Gn</a:t>
            </a:r>
            <a:r>
              <a:rPr lang="en-US" sz="1400" dirty="0"/>
              <a:t> </a:t>
            </a:r>
          </a:p>
          <a:p>
            <a:pPr marL="0" indent="0">
              <a:buNone/>
            </a:pPr>
            <a:r>
              <a:rPr lang="en-US" sz="1400" dirty="0"/>
              <a:t> </a:t>
            </a:r>
          </a:p>
          <a:p>
            <a:pPr marL="0" indent="0">
              <a:buNone/>
            </a:pPr>
            <a:r>
              <a:rPr lang="en-US" sz="1800" dirty="0" smtClean="0"/>
              <a:t>The above shows JobID </a:t>
            </a:r>
            <a:r>
              <a:rPr lang="en-US" sz="1800" dirty="0"/>
              <a:t>6811562 </a:t>
            </a:r>
            <a:r>
              <a:rPr lang="en-US" sz="1800" dirty="0" smtClean="0"/>
              <a:t> completed successfully, using 313MB of memory, but requested 40GB/node. In this case you would reduce your memory requests for future jobs of this type to something much less - perhaps something in the range of 5-8GB.  The job also took only 3 seconds, so the default time of 2 hours is more than enough.</a:t>
            </a:r>
          </a:p>
          <a:p>
            <a:pPr marL="0" indent="0">
              <a:buNone/>
            </a:pPr>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2610" y="5980509"/>
            <a:ext cx="3022238" cy="805657"/>
          </a:xfrm>
          <a:prstGeom prst="rect">
            <a:avLst/>
          </a:prstGeom>
        </p:spPr>
      </p:pic>
    </p:spTree>
    <p:extLst>
      <p:ext uri="{BB962C8B-B14F-4D97-AF65-F5344CB8AC3E}">
        <p14:creationId xmlns:p14="http://schemas.microsoft.com/office/powerpoint/2010/main" val="1437150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hlinkClick r:id="rId2"/>
              </a:rPr>
              <a:t>http://www.sherlock.stanford.edu/docs</a:t>
            </a:r>
            <a:r>
              <a:rPr lang="en-US" dirty="0" smtClean="0">
                <a:hlinkClick r:id="rId2"/>
              </a:rPr>
              <a:t>/</a:t>
            </a:r>
            <a:endParaRPr lang="en-US" dirty="0" smtClean="0"/>
          </a:p>
          <a:p>
            <a:pPr marL="0" indent="0">
              <a:buNone/>
            </a:pPr>
            <a:endParaRPr lang="en-US" dirty="0"/>
          </a:p>
          <a:p>
            <a:pPr marL="0" indent="0">
              <a:buNone/>
            </a:pPr>
            <a:r>
              <a:rPr lang="en-US" dirty="0" smtClean="0"/>
              <a:t>Our Group-</a:t>
            </a:r>
          </a:p>
          <a:p>
            <a:pPr marL="0" indent="0">
              <a:buNone/>
            </a:pPr>
            <a:r>
              <a:rPr lang="en-US" dirty="0">
                <a:hlinkClick r:id="rId3"/>
              </a:rPr>
              <a:t>https://srcc.stanford.edu</a:t>
            </a:r>
            <a:r>
              <a:rPr lang="en-US" dirty="0" smtClean="0">
                <a:hlinkClick r:id="rId3"/>
              </a:rPr>
              <a:t>/</a:t>
            </a:r>
            <a:endParaRPr lang="en-US" dirty="0" smtClean="0"/>
          </a:p>
          <a:p>
            <a:pPr marL="0" indent="0">
              <a:buNone/>
            </a:pPr>
            <a:endParaRPr lang="en-US" dirty="0"/>
          </a:p>
          <a:p>
            <a:pPr marL="0" indent="0">
              <a:buNone/>
            </a:pPr>
            <a:r>
              <a:rPr lang="en-US" dirty="0" smtClean="0"/>
              <a:t>Questions-</a:t>
            </a:r>
          </a:p>
          <a:p>
            <a:pPr marL="0" indent="0">
              <a:buNone/>
            </a:pPr>
            <a:r>
              <a:rPr lang="en-US" dirty="0" smtClean="0">
                <a:hlinkClick r:id="rId4"/>
              </a:rPr>
              <a:t>srcc-support@stanford.edu</a:t>
            </a:r>
            <a:endParaRPr lang="en-US" dirty="0" smtClean="0"/>
          </a:p>
          <a:p>
            <a:pPr marL="0" indent="0">
              <a:buNone/>
            </a:pPr>
            <a:r>
              <a:rPr lang="en-US" dirty="0" smtClean="0"/>
              <a:t>Slides-</a:t>
            </a:r>
          </a:p>
          <a:p>
            <a:pPr marL="0" indent="0">
              <a:buNone/>
            </a:pPr>
            <a:r>
              <a:rPr lang="en-US" dirty="0">
                <a:hlinkClick r:id="rId5"/>
              </a:rPr>
              <a:t>https://</a:t>
            </a:r>
            <a:r>
              <a:rPr lang="en-US" dirty="0" smtClean="0">
                <a:hlinkClick r:id="rId5"/>
              </a:rPr>
              <a:t>srcc.stanford.edu/sherlock-community-meeting-slides</a:t>
            </a:r>
            <a:endParaRPr lang="en-US" dirty="0" smtClean="0"/>
          </a:p>
          <a:p>
            <a:pPr marL="0" indent="0">
              <a:buNone/>
            </a:pPr>
            <a:endParaRPr lang="en-US" dirty="0" smtClean="0"/>
          </a:p>
          <a:p>
            <a:pPr marL="0" indent="0">
              <a:buNone/>
            </a:pPr>
            <a:endParaRPr lang="en-US" dirty="0"/>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12610" y="5980509"/>
            <a:ext cx="3022238" cy="805657"/>
          </a:xfrm>
          <a:prstGeom prst="rect">
            <a:avLst/>
          </a:prstGeom>
        </p:spPr>
      </p:pic>
    </p:spTree>
    <p:extLst>
      <p:ext uri="{BB962C8B-B14F-4D97-AF65-F5344CB8AC3E}">
        <p14:creationId xmlns:p14="http://schemas.microsoft.com/office/powerpoint/2010/main" val="1005691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vs. 2.0</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8425957"/>
              </p:ext>
            </p:extLst>
          </p:nvPr>
        </p:nvGraphicFramePr>
        <p:xfrm>
          <a:off x="328612" y="2029619"/>
          <a:ext cx="11501438" cy="3213893"/>
        </p:xfrm>
        <a:graphic>
          <a:graphicData uri="http://schemas.openxmlformats.org/drawingml/2006/table">
            <a:tbl>
              <a:tblPr/>
              <a:tblGrid>
                <a:gridCol w="5750719"/>
                <a:gridCol w="5750719"/>
              </a:tblGrid>
              <a:tr h="367302">
                <a:tc>
                  <a:txBody>
                    <a:bodyPr/>
                    <a:lstStyle/>
                    <a:p>
                      <a:r>
                        <a:rPr lang="en-US" b="1" dirty="0" smtClean="0"/>
                        <a:t>Sherlock 1.0</a:t>
                      </a:r>
                      <a:endParaRPr lang="en-US" dirty="0"/>
                    </a:p>
                  </a:txBody>
                  <a:tcPr anchor="ctr">
                    <a:lnL>
                      <a:noFill/>
                    </a:lnL>
                    <a:lnR>
                      <a:noFill/>
                    </a:lnR>
                    <a:lnT>
                      <a:noFill/>
                    </a:lnT>
                    <a:lnB>
                      <a:noFill/>
                    </a:lnB>
                  </a:tcPr>
                </a:tc>
                <a:tc>
                  <a:txBody>
                    <a:bodyPr/>
                    <a:lstStyle/>
                    <a:p>
                      <a:r>
                        <a:rPr lang="en-US" b="1" dirty="0"/>
                        <a:t>Sherlock 2.0</a:t>
                      </a:r>
                      <a:endParaRPr lang="en-US" dirty="0"/>
                    </a:p>
                  </a:txBody>
                  <a:tcPr anchor="ctr">
                    <a:lnL>
                      <a:noFill/>
                    </a:lnL>
                    <a:lnR>
                      <a:noFill/>
                    </a:lnR>
                    <a:lnT>
                      <a:noFill/>
                    </a:lnT>
                    <a:lnB>
                      <a:noFill/>
                    </a:lnB>
                  </a:tcPr>
                </a:tc>
              </a:tr>
              <a:tr h="642779">
                <a:tc>
                  <a:txBody>
                    <a:bodyPr/>
                    <a:lstStyle/>
                    <a:p>
                      <a:r>
                        <a:rPr lang="en-US" dirty="0"/>
                        <a:t>Intel Xeon v3 with 16 CPUs, 8 cores (Haswell) per node</a:t>
                      </a:r>
                    </a:p>
                  </a:txBody>
                  <a:tcPr anchor="ctr">
                    <a:lnL>
                      <a:noFill/>
                    </a:lnL>
                    <a:lnR>
                      <a:noFill/>
                    </a:lnR>
                    <a:lnT>
                      <a:noFill/>
                    </a:lnT>
                    <a:lnB>
                      <a:noFill/>
                    </a:lnB>
                  </a:tcPr>
                </a:tc>
                <a:tc>
                  <a:txBody>
                    <a:bodyPr/>
                    <a:lstStyle/>
                    <a:p>
                      <a:r>
                        <a:rPr lang="en-US" dirty="0"/>
                        <a:t>Intel Xeon v4 with 20 CPUs, 10 cores (Broadwell) per node</a:t>
                      </a:r>
                    </a:p>
                  </a:txBody>
                  <a:tcPr anchor="ctr">
                    <a:lnL>
                      <a:noFill/>
                    </a:lnL>
                    <a:lnR>
                      <a:noFill/>
                    </a:lnR>
                    <a:lnT>
                      <a:noFill/>
                    </a:lnT>
                    <a:lnB>
                      <a:noFill/>
                    </a:lnB>
                  </a:tcPr>
                </a:tc>
              </a:tr>
              <a:tr h="367302">
                <a:tc>
                  <a:txBody>
                    <a:bodyPr/>
                    <a:lstStyle/>
                    <a:p>
                      <a:r>
                        <a:rPr lang="hr-HR" dirty="0"/>
                        <a:t>1U R630 server </a:t>
                      </a:r>
                    </a:p>
                  </a:txBody>
                  <a:tcPr anchor="ctr">
                    <a:lnL>
                      <a:noFill/>
                    </a:lnL>
                    <a:lnR>
                      <a:noFill/>
                    </a:lnR>
                    <a:lnT>
                      <a:noFill/>
                    </a:lnT>
                    <a:lnB>
                      <a:noFill/>
                    </a:lnB>
                  </a:tcPr>
                </a:tc>
                <a:tc>
                  <a:txBody>
                    <a:bodyPr/>
                    <a:lstStyle/>
                    <a:p>
                      <a:r>
                        <a:rPr lang="en-US" dirty="0"/>
                        <a:t>1/2U C6320 server in a chassis</a:t>
                      </a:r>
                    </a:p>
                  </a:txBody>
                  <a:tcPr anchor="ctr">
                    <a:lnL>
                      <a:noFill/>
                    </a:lnL>
                    <a:lnR>
                      <a:noFill/>
                    </a:lnR>
                    <a:lnT>
                      <a:noFill/>
                    </a:lnT>
                    <a:lnB>
                      <a:noFill/>
                    </a:lnB>
                  </a:tcPr>
                </a:tc>
              </a:tr>
              <a:tr h="367302">
                <a:tc>
                  <a:txBody>
                    <a:bodyPr/>
                    <a:lstStyle/>
                    <a:p>
                      <a:r>
                        <a:rPr lang="en-US" dirty="0"/>
                        <a:t>56G FDR Infiniband</a:t>
                      </a:r>
                    </a:p>
                  </a:txBody>
                  <a:tcPr anchor="ctr">
                    <a:lnL>
                      <a:noFill/>
                    </a:lnL>
                    <a:lnR>
                      <a:noFill/>
                    </a:lnR>
                    <a:lnT>
                      <a:noFill/>
                    </a:lnT>
                    <a:lnB>
                      <a:noFill/>
                    </a:lnB>
                  </a:tcPr>
                </a:tc>
                <a:tc>
                  <a:txBody>
                    <a:bodyPr/>
                    <a:lstStyle/>
                    <a:p>
                      <a:r>
                        <a:rPr lang="en-US" dirty="0"/>
                        <a:t>100G EDR Infiniband</a:t>
                      </a:r>
                    </a:p>
                  </a:txBody>
                  <a:tcPr anchor="ctr">
                    <a:lnL>
                      <a:noFill/>
                    </a:lnL>
                    <a:lnR>
                      <a:noFill/>
                    </a:lnR>
                    <a:lnT>
                      <a:noFill/>
                    </a:lnT>
                    <a:lnB>
                      <a:noFill/>
                    </a:lnB>
                  </a:tcPr>
                </a:tc>
              </a:tr>
              <a:tr h="367302">
                <a:tc>
                  <a:txBody>
                    <a:bodyPr/>
                    <a:lstStyle/>
                    <a:p>
                      <a:r>
                        <a:rPr lang="en-US" dirty="0"/>
                        <a:t>200G SSD and 500G Hard Disk</a:t>
                      </a:r>
                    </a:p>
                  </a:txBody>
                  <a:tcPr anchor="ctr">
                    <a:lnL>
                      <a:noFill/>
                    </a:lnL>
                    <a:lnR>
                      <a:noFill/>
                    </a:lnR>
                    <a:lnT>
                      <a:noFill/>
                    </a:lnT>
                    <a:lnB>
                      <a:noFill/>
                    </a:lnB>
                  </a:tcPr>
                </a:tc>
                <a:tc>
                  <a:txBody>
                    <a:bodyPr/>
                    <a:lstStyle/>
                    <a:p>
                      <a:r>
                        <a:rPr lang="en-US" dirty="0"/>
                        <a:t>200G SSD</a:t>
                      </a:r>
                    </a:p>
                  </a:txBody>
                  <a:tcPr anchor="ctr">
                    <a:lnL>
                      <a:noFill/>
                    </a:lnL>
                    <a:lnR>
                      <a:noFill/>
                    </a:lnR>
                    <a:lnT>
                      <a:noFill/>
                    </a:lnT>
                    <a:lnB>
                      <a:noFill/>
                    </a:lnB>
                  </a:tcPr>
                </a:tc>
              </a:tr>
              <a:tr h="367302">
                <a:tc>
                  <a:txBody>
                    <a:bodyPr/>
                    <a:lstStyle/>
                    <a:p>
                      <a:r>
                        <a:rPr lang="en-US" dirty="0"/>
                        <a:t>64G RAM as base server</a:t>
                      </a:r>
                    </a:p>
                  </a:txBody>
                  <a:tcPr anchor="ctr">
                    <a:lnL>
                      <a:noFill/>
                    </a:lnL>
                    <a:lnR>
                      <a:noFill/>
                    </a:lnR>
                    <a:lnT>
                      <a:noFill/>
                    </a:lnT>
                    <a:lnB>
                      <a:noFill/>
                    </a:lnB>
                  </a:tcPr>
                </a:tc>
                <a:tc>
                  <a:txBody>
                    <a:bodyPr/>
                    <a:lstStyle/>
                    <a:p>
                      <a:r>
                        <a:rPr lang="en-US" dirty="0"/>
                        <a:t>128G RAM as base server</a:t>
                      </a:r>
                    </a:p>
                  </a:txBody>
                  <a:tcPr anchor="ctr">
                    <a:lnL>
                      <a:noFill/>
                    </a:lnL>
                    <a:lnR>
                      <a:noFill/>
                    </a:lnR>
                    <a:lnT>
                      <a:noFill/>
                    </a:lnT>
                    <a:lnB>
                      <a:noFill/>
                    </a:lnB>
                  </a:tcPr>
                </a:tc>
              </a:tr>
              <a:tr h="367302">
                <a:tc>
                  <a:txBody>
                    <a:bodyPr/>
                    <a:lstStyle/>
                    <a:p>
                      <a:r>
                        <a:rPr lang="en-US" dirty="0"/>
                        <a:t>Uses Centos 6.x</a:t>
                      </a:r>
                    </a:p>
                  </a:txBody>
                  <a:tcPr anchor="ctr">
                    <a:lnL>
                      <a:noFill/>
                    </a:lnL>
                    <a:lnR>
                      <a:noFill/>
                    </a:lnR>
                    <a:lnT>
                      <a:noFill/>
                    </a:lnT>
                    <a:lnB>
                      <a:noFill/>
                    </a:lnB>
                  </a:tcPr>
                </a:tc>
                <a:tc>
                  <a:txBody>
                    <a:bodyPr/>
                    <a:lstStyle/>
                    <a:p>
                      <a:r>
                        <a:rPr lang="en-US" dirty="0"/>
                        <a:t>Uses Centos 7.x</a:t>
                      </a:r>
                    </a:p>
                  </a:txBody>
                  <a:tcPr anchor="ctr">
                    <a:lnL>
                      <a:noFill/>
                    </a:lnL>
                    <a:lnR>
                      <a:noFill/>
                    </a:lnR>
                    <a:lnT>
                      <a:noFill/>
                    </a:lnT>
                    <a:lnB>
                      <a:noFill/>
                    </a:lnB>
                  </a:tcPr>
                </a:tc>
              </a:tr>
              <a:tr h="367302">
                <a:tc>
                  <a:txBody>
                    <a:bodyPr/>
                    <a:lstStyle/>
                    <a:p>
                      <a:endParaRPr lang="en-US" dirty="0"/>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tr>
            </a:tbl>
          </a:graphicData>
        </a:graphic>
      </p:graphicFrame>
      <p:sp>
        <p:nvSpPr>
          <p:cNvPr id="5" name="Rectangle 1"/>
          <p:cNvSpPr>
            <a:spLocks noChangeArrowheads="1"/>
          </p:cNvSpPr>
          <p:nvPr/>
        </p:nvSpPr>
        <p:spPr bwMode="auto">
          <a:xfrm>
            <a:off x="0" y="-3714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800" b="0" i="0" u="none" strike="noStrike" cap="none" normalizeH="0" baseline="0">
                <a:ln>
                  <a:noFill/>
                </a:ln>
                <a:solidFill>
                  <a:schemeClr val="tx1"/>
                </a:solidFill>
                <a:effectLst/>
                <a:latin typeface="Arial" charset="0"/>
              </a:rPr>
              <a:t>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2610" y="5980509"/>
            <a:ext cx="3022238" cy="805657"/>
          </a:xfrm>
          <a:prstGeom prst="rect">
            <a:avLst/>
          </a:prstGeom>
        </p:spPr>
      </p:pic>
    </p:spTree>
    <p:extLst>
      <p:ext uri="{BB962C8B-B14F-4D97-AF65-F5344CB8AC3E}">
        <p14:creationId xmlns:p14="http://schemas.microsoft.com/office/powerpoint/2010/main" val="206512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738" y="293687"/>
            <a:ext cx="10515600" cy="1325563"/>
          </a:xfrm>
        </p:spPr>
        <p:txBody>
          <a:bodyPr/>
          <a:lstStyle/>
          <a:p>
            <a:r>
              <a:rPr lang="en-US" dirty="0" smtClean="0"/>
              <a:t>Sherlock Partitions</a:t>
            </a:r>
            <a:endParaRPr lang="en-US" dirty="0"/>
          </a:p>
        </p:txBody>
      </p:sp>
      <p:sp>
        <p:nvSpPr>
          <p:cNvPr id="3" name="Content Placeholder 2"/>
          <p:cNvSpPr>
            <a:spLocks noGrp="1"/>
          </p:cNvSpPr>
          <p:nvPr>
            <p:ph idx="1"/>
          </p:nvPr>
        </p:nvSpPr>
        <p:spPr>
          <a:xfrm>
            <a:off x="809625" y="1497012"/>
            <a:ext cx="10515600" cy="4351338"/>
          </a:xfrm>
        </p:spPr>
        <p:txBody>
          <a:bodyPr>
            <a:normAutofit fontScale="92500" lnSpcReduction="20000"/>
          </a:bodyPr>
          <a:lstStyle/>
          <a:p>
            <a:pPr marL="0" indent="0">
              <a:buNone/>
            </a:pPr>
            <a:r>
              <a:rPr lang="en-US" dirty="0" smtClean="0"/>
              <a:t>normal</a:t>
            </a:r>
          </a:p>
          <a:p>
            <a:pPr marL="0" indent="0">
              <a:buNone/>
            </a:pPr>
            <a:r>
              <a:rPr lang="en-US" dirty="0" smtClean="0"/>
              <a:t>hns</a:t>
            </a:r>
          </a:p>
          <a:p>
            <a:pPr marL="0" indent="0">
              <a:buNone/>
            </a:pPr>
            <a:r>
              <a:rPr lang="en-US" dirty="0" smtClean="0"/>
              <a:t>gpu</a:t>
            </a:r>
          </a:p>
          <a:p>
            <a:pPr marL="0" indent="0">
              <a:buNone/>
            </a:pPr>
            <a:r>
              <a:rPr lang="en-US" dirty="0" smtClean="0"/>
              <a:t>dev</a:t>
            </a:r>
          </a:p>
          <a:p>
            <a:pPr marL="0" indent="0">
              <a:buNone/>
            </a:pPr>
            <a:r>
              <a:rPr lang="en-US" dirty="0" smtClean="0"/>
              <a:t>bigmem (1.5 TB - 3.0 TB)</a:t>
            </a:r>
          </a:p>
          <a:p>
            <a:pPr marL="0" indent="0">
              <a:buNone/>
            </a:pPr>
            <a:r>
              <a:rPr lang="en-US" dirty="0" smtClean="0"/>
              <a:t>your PI’s own nodes</a:t>
            </a:r>
          </a:p>
          <a:p>
            <a:pPr marL="0" indent="0">
              <a:buNone/>
            </a:pPr>
            <a:r>
              <a:rPr lang="en-US" dirty="0" smtClean="0"/>
              <a:t>owners</a:t>
            </a:r>
          </a:p>
          <a:p>
            <a:pPr marL="0" indent="0">
              <a:buNone/>
            </a:pPr>
            <a:r>
              <a:rPr lang="en-US" dirty="0" smtClean="0"/>
              <a:t>QOS long (--qos=long, the only QOS needed) jobs &gt;2 days &lt;7 days</a:t>
            </a:r>
          </a:p>
          <a:p>
            <a:pPr marL="0" indent="0">
              <a:buNone/>
            </a:pPr>
            <a:r>
              <a:rPr lang="en-US" b="1" dirty="0" smtClean="0"/>
              <a:t>What extra partitions can I run on?</a:t>
            </a:r>
          </a:p>
          <a:p>
            <a:pPr marL="0" indent="0">
              <a:buNone/>
            </a:pPr>
            <a:r>
              <a:rPr lang="en-US" dirty="0" err="1" smtClean="0"/>
              <a:t>scontrol</a:t>
            </a:r>
            <a:r>
              <a:rPr lang="en-US" dirty="0" smtClean="0"/>
              <a:t> </a:t>
            </a:r>
            <a:r>
              <a:rPr lang="en-US" dirty="0"/>
              <a:t>show partition | </a:t>
            </a:r>
            <a:r>
              <a:rPr lang="en-US" dirty="0" err="1"/>
              <a:t>egrep</a:t>
            </a:r>
            <a:r>
              <a:rPr lang="en-US" dirty="0"/>
              <a:t> -B1 "</a:t>
            </a:r>
            <a:r>
              <a:rPr lang="en-US" dirty="0" err="1"/>
              <a:t>AllowGroups</a:t>
            </a:r>
            <a:r>
              <a:rPr lang="en-US" dirty="0"/>
              <a:t>=.*$(id -</a:t>
            </a:r>
            <a:r>
              <a:rPr lang="en-US" dirty="0" err="1"/>
              <a:t>gn</a:t>
            </a:r>
            <a:r>
              <a:rPr lang="en-US" dirty="0"/>
              <a:t> $user).*" | </a:t>
            </a:r>
            <a:r>
              <a:rPr lang="en-US" dirty="0" err="1"/>
              <a:t>awk</a:t>
            </a:r>
            <a:r>
              <a:rPr lang="en-US" dirty="0"/>
              <a:t> -F= '/</a:t>
            </a:r>
            <a:r>
              <a:rPr lang="en-US" dirty="0" err="1"/>
              <a:t>PartitionName</a:t>
            </a:r>
            <a:r>
              <a:rPr lang="en-US" dirty="0"/>
              <a:t>/ {print $2}'</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2610" y="5980509"/>
            <a:ext cx="3022238" cy="805657"/>
          </a:xfrm>
          <a:prstGeom prst="rect">
            <a:avLst/>
          </a:prstGeom>
        </p:spPr>
      </p:pic>
    </p:spTree>
    <p:extLst>
      <p:ext uri="{BB962C8B-B14F-4D97-AF65-F5344CB8AC3E}">
        <p14:creationId xmlns:p14="http://schemas.microsoft.com/office/powerpoint/2010/main" val="1675875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of Humanities and Sciences Users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If your department is in H&amp;S use hns, hns_gpu partitions in addition to normal, owners, etc.  Most H&amp;S PIs have been added.</a:t>
            </a:r>
          </a:p>
          <a:p>
            <a:pPr marL="0" indent="0">
              <a:buNone/>
            </a:pPr>
            <a:endParaRPr lang="en-US" dirty="0" smtClean="0"/>
          </a:p>
          <a:p>
            <a:pPr marL="0" indent="0">
              <a:buNone/>
            </a:pPr>
            <a:r>
              <a:rPr lang="en-US" b="1" dirty="0" smtClean="0"/>
              <a:t>Sherlock 1- </a:t>
            </a:r>
            <a:r>
              <a:rPr lang="en-US" dirty="0" smtClean="0"/>
              <a:t>12 nodes, 10 standard, 1 bigmem (1.5 TB) 1 GPU (8 Tesla K80s)</a:t>
            </a:r>
          </a:p>
          <a:p>
            <a:pPr marL="0" indent="0">
              <a:buNone/>
            </a:pPr>
            <a:r>
              <a:rPr lang="en-US" b="1" dirty="0" smtClean="0"/>
              <a:t>Sherlock 2- </a:t>
            </a:r>
            <a:r>
              <a:rPr lang="en-US" dirty="0" smtClean="0"/>
              <a:t>24 nodes, 2 large mem nodes 512 RAM, 22 standard CPU nodes (with 20 CPUs 128 GB RAM)</a:t>
            </a:r>
          </a:p>
          <a:p>
            <a:pPr marL="0" indent="0">
              <a:buNone/>
            </a:pPr>
            <a:r>
              <a:rPr lang="en-US" dirty="0" smtClean="0"/>
              <a:t> Submit to both partitions at once if your jobs have similar requirements</a:t>
            </a:r>
          </a:p>
          <a:p>
            <a:pPr marL="0" indent="0">
              <a:buNone/>
            </a:pPr>
            <a:r>
              <a:rPr lang="en-US" dirty="0" smtClean="0"/>
              <a:t>#SBATCH –p hns,normal</a:t>
            </a:r>
          </a:p>
          <a:p>
            <a:pPr marL="0" indent="0">
              <a:buNone/>
            </a:pPr>
            <a:r>
              <a:rPr lang="en-US" dirty="0" smtClean="0"/>
              <a:t> </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8322" y="5980509"/>
            <a:ext cx="3022238" cy="805657"/>
          </a:xfrm>
          <a:prstGeom prst="rect">
            <a:avLst/>
          </a:prstGeom>
        </p:spPr>
      </p:pic>
    </p:spTree>
    <p:extLst>
      <p:ext uri="{BB962C8B-B14F-4D97-AF65-F5344CB8AC3E}">
        <p14:creationId xmlns:p14="http://schemas.microsoft.com/office/powerpoint/2010/main" val="1757499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277474" cy="894298"/>
          </a:xfrm>
        </p:spPr>
        <p:txBody>
          <a:bodyPr>
            <a:normAutofit fontScale="90000"/>
          </a:bodyPr>
          <a:lstStyle/>
          <a:p>
            <a:r>
              <a:rPr lang="en-US" dirty="0" smtClean="0"/>
              <a:t>Sherlock Limits: </a:t>
            </a:r>
            <a:r>
              <a:rPr lang="en-US" sz="2800" dirty="0" smtClean="0"/>
              <a:t> </a:t>
            </a:r>
            <a:r>
              <a:rPr lang="en-US" sz="2800" dirty="0"/>
              <a:t>I</a:t>
            </a:r>
            <a:r>
              <a:rPr lang="en-US" sz="2800" dirty="0" smtClean="0"/>
              <a:t>f you ever see- “Batch </a:t>
            </a:r>
            <a:r>
              <a:rPr lang="en-US" sz="2800" dirty="0"/>
              <a:t>job submission failed: Job </a:t>
            </a:r>
            <a:r>
              <a:rPr lang="en-US" sz="2800" i="1" dirty="0"/>
              <a:t>violates</a:t>
            </a:r>
            <a:r>
              <a:rPr lang="en-US" sz="2800" dirty="0"/>
              <a:t> accounting/QOS </a:t>
            </a:r>
            <a:r>
              <a:rPr lang="en-US" sz="2800" dirty="0" smtClean="0"/>
              <a:t>policy”  </a:t>
            </a:r>
            <a:r>
              <a:rPr lang="en-US" sz="2800" dirty="0" smtClean="0">
                <a:sym typeface="Wingdings"/>
              </a:rPr>
              <a:t>:(</a:t>
            </a:r>
            <a:endParaRPr lang="en-US" sz="2800"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16520881"/>
              </p:ext>
            </p:extLst>
          </p:nvPr>
        </p:nvGraphicFramePr>
        <p:xfrm>
          <a:off x="838194" y="1343025"/>
          <a:ext cx="10277480" cy="5400140"/>
        </p:xfrm>
        <a:graphic>
          <a:graphicData uri="http://schemas.openxmlformats.org/drawingml/2006/table">
            <a:tbl>
              <a:tblPr/>
              <a:tblGrid>
                <a:gridCol w="1284685"/>
                <a:gridCol w="1284685"/>
                <a:gridCol w="1284685"/>
                <a:gridCol w="1284685"/>
                <a:gridCol w="1284685"/>
                <a:gridCol w="1284685"/>
                <a:gridCol w="1284685"/>
                <a:gridCol w="1284685"/>
              </a:tblGrid>
              <a:tr h="212184">
                <a:tc gridSpan="8">
                  <a:txBody>
                    <a:bodyPr/>
                    <a:lstStyle/>
                    <a:p>
                      <a:endParaRPr lang="en-US" sz="1400" dirty="0"/>
                    </a:p>
                  </a:txBody>
                  <a:tcPr marL="46291" marR="46291" marT="23145" marB="23145"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0461">
                <a:tc>
                  <a:txBody>
                    <a:bodyPr/>
                    <a:lstStyle/>
                    <a:p>
                      <a:r>
                        <a:rPr lang="en-US" sz="1400" b="1" dirty="0"/>
                        <a:t>Queue name</a:t>
                      </a:r>
                      <a:r>
                        <a:rPr lang="en-US" sz="1400" dirty="0"/>
                        <a:t> </a:t>
                      </a:r>
                    </a:p>
                  </a:txBody>
                  <a:tcPr marL="46291" marR="46291" marT="23145" marB="23145" anchor="ctr">
                    <a:lnL>
                      <a:noFill/>
                    </a:lnL>
                    <a:lnR>
                      <a:noFill/>
                    </a:lnR>
                    <a:lnT>
                      <a:noFill/>
                    </a:lnT>
                    <a:lnB>
                      <a:noFill/>
                    </a:lnB>
                  </a:tcPr>
                </a:tc>
                <a:tc>
                  <a:txBody>
                    <a:bodyPr/>
                    <a:lstStyle/>
                    <a:p>
                      <a:r>
                        <a:rPr lang="en-US" sz="1400" b="1" dirty="0"/>
                        <a:t>Default time limit per job</a:t>
                      </a:r>
                      <a:r>
                        <a:rPr lang="en-US" sz="1400" dirty="0"/>
                        <a:t> </a:t>
                      </a:r>
                    </a:p>
                  </a:txBody>
                  <a:tcPr marL="46291" marR="46291" marT="23145" marB="23145" anchor="ctr">
                    <a:lnL>
                      <a:noFill/>
                    </a:lnL>
                    <a:lnR>
                      <a:noFill/>
                    </a:lnR>
                    <a:lnT>
                      <a:noFill/>
                    </a:lnT>
                    <a:lnB>
                      <a:noFill/>
                    </a:lnB>
                  </a:tcPr>
                </a:tc>
                <a:tc>
                  <a:txBody>
                    <a:bodyPr/>
                    <a:lstStyle/>
                    <a:p>
                      <a:r>
                        <a:rPr lang="en-US" sz="1400" b="1" dirty="0"/>
                        <a:t>Max runtime per job</a:t>
                      </a:r>
                      <a:r>
                        <a:rPr lang="en-US" sz="1400" dirty="0"/>
                        <a:t> </a:t>
                      </a:r>
                    </a:p>
                  </a:txBody>
                  <a:tcPr marL="46291" marR="46291" marT="23145" marB="23145" anchor="ctr">
                    <a:lnL>
                      <a:noFill/>
                    </a:lnL>
                    <a:lnR>
                      <a:noFill/>
                    </a:lnR>
                    <a:lnT>
                      <a:noFill/>
                    </a:lnT>
                    <a:lnB>
                      <a:noFill/>
                    </a:lnB>
                  </a:tcPr>
                </a:tc>
                <a:tc>
                  <a:txBody>
                    <a:bodyPr/>
                    <a:lstStyle/>
                    <a:p>
                      <a:r>
                        <a:rPr lang="en-US" sz="1400" b="1" dirty="0"/>
                        <a:t>Max cores per user</a:t>
                      </a:r>
                      <a:r>
                        <a:rPr lang="en-US" sz="1400" dirty="0"/>
                        <a:t> </a:t>
                      </a:r>
                    </a:p>
                  </a:txBody>
                  <a:tcPr marL="46291" marR="46291" marT="23145" marB="23145" anchor="ctr">
                    <a:lnL>
                      <a:noFill/>
                    </a:lnL>
                    <a:lnR>
                      <a:noFill/>
                    </a:lnR>
                    <a:lnT>
                      <a:noFill/>
                    </a:lnT>
                    <a:lnB>
                      <a:noFill/>
                    </a:lnB>
                  </a:tcPr>
                </a:tc>
                <a:tc>
                  <a:txBody>
                    <a:bodyPr/>
                    <a:lstStyle/>
                    <a:p>
                      <a:r>
                        <a:rPr lang="en-US" sz="1400" b="1" dirty="0"/>
                        <a:t>Default memory per core</a:t>
                      </a:r>
                      <a:r>
                        <a:rPr lang="en-US" sz="1400" dirty="0"/>
                        <a:t> </a:t>
                      </a:r>
                    </a:p>
                  </a:txBody>
                  <a:tcPr marL="46291" marR="46291" marT="23145" marB="23145" anchor="ctr">
                    <a:lnL>
                      <a:noFill/>
                    </a:lnL>
                    <a:lnR>
                      <a:noFill/>
                    </a:lnR>
                    <a:lnT>
                      <a:noFill/>
                    </a:lnT>
                    <a:lnB>
                      <a:noFill/>
                    </a:lnB>
                  </a:tcPr>
                </a:tc>
                <a:tc>
                  <a:txBody>
                    <a:bodyPr/>
                    <a:lstStyle/>
                    <a:p>
                      <a:r>
                        <a:rPr lang="en-US" sz="1400" b="1" dirty="0"/>
                        <a:t>Max jobs running per user</a:t>
                      </a:r>
                      <a:r>
                        <a:rPr lang="en-US" sz="1400" dirty="0"/>
                        <a:t> </a:t>
                      </a:r>
                    </a:p>
                  </a:txBody>
                  <a:tcPr marL="46291" marR="46291" marT="23145" marB="23145" anchor="ctr">
                    <a:lnL>
                      <a:noFill/>
                    </a:lnL>
                    <a:lnR>
                      <a:noFill/>
                    </a:lnR>
                    <a:lnT>
                      <a:noFill/>
                    </a:lnT>
                    <a:lnB>
                      <a:noFill/>
                    </a:lnB>
                  </a:tcPr>
                </a:tc>
                <a:tc>
                  <a:txBody>
                    <a:bodyPr/>
                    <a:lstStyle/>
                    <a:p>
                      <a:r>
                        <a:rPr lang="en-US" sz="1400" b="1" dirty="0"/>
                        <a:t>Max jobs in queue per user</a:t>
                      </a:r>
                      <a:r>
                        <a:rPr lang="en-US" sz="1400" dirty="0"/>
                        <a:t> </a:t>
                      </a:r>
                    </a:p>
                  </a:txBody>
                  <a:tcPr marL="46291" marR="46291" marT="23145" marB="23145" anchor="ctr">
                    <a:lnL>
                      <a:noFill/>
                    </a:lnL>
                    <a:lnR>
                      <a:noFill/>
                    </a:lnR>
                    <a:lnT>
                      <a:noFill/>
                    </a:lnT>
                    <a:lnB>
                      <a:noFill/>
                    </a:lnB>
                  </a:tcPr>
                </a:tc>
                <a:tc>
                  <a:txBody>
                    <a:bodyPr/>
                    <a:lstStyle/>
                    <a:p>
                      <a:r>
                        <a:rPr lang="en-US" sz="1400" b="1" dirty="0"/>
                        <a:t>Purpose</a:t>
                      </a:r>
                      <a:r>
                        <a:rPr lang="en-US" sz="1400" dirty="0"/>
                        <a:t> </a:t>
                      </a:r>
                    </a:p>
                  </a:txBody>
                  <a:tcPr marL="46291" marR="46291" marT="23145" marB="23145" anchor="ctr">
                    <a:lnL>
                      <a:noFill/>
                    </a:lnL>
                    <a:lnR>
                      <a:noFill/>
                    </a:lnR>
                    <a:lnT>
                      <a:noFill/>
                    </a:lnT>
                    <a:lnB>
                      <a:noFill/>
                    </a:lnB>
                  </a:tcPr>
                </a:tc>
              </a:tr>
              <a:tr h="371323">
                <a:tc>
                  <a:txBody>
                    <a:bodyPr/>
                    <a:lstStyle/>
                    <a:p>
                      <a:r>
                        <a:rPr lang="en-US" sz="1400" dirty="0"/>
                        <a:t>normal </a:t>
                      </a:r>
                    </a:p>
                  </a:txBody>
                  <a:tcPr marL="46291" marR="46291" marT="23145" marB="23145" anchor="ctr">
                    <a:lnL>
                      <a:noFill/>
                    </a:lnL>
                    <a:lnR>
                      <a:noFill/>
                    </a:lnR>
                    <a:lnT>
                      <a:noFill/>
                    </a:lnT>
                    <a:lnB>
                      <a:noFill/>
                    </a:lnB>
                  </a:tcPr>
                </a:tc>
                <a:tc>
                  <a:txBody>
                    <a:bodyPr/>
                    <a:lstStyle/>
                    <a:p>
                      <a:r>
                        <a:rPr lang="de-DE" sz="1400" dirty="0"/>
                        <a:t>2 hr </a:t>
                      </a:r>
                    </a:p>
                  </a:txBody>
                  <a:tcPr marL="46291" marR="46291" marT="23145" marB="23145" anchor="ctr">
                    <a:lnL>
                      <a:noFill/>
                    </a:lnL>
                    <a:lnR>
                      <a:noFill/>
                    </a:lnR>
                    <a:lnT>
                      <a:noFill/>
                    </a:lnT>
                    <a:lnB>
                      <a:noFill/>
                    </a:lnB>
                  </a:tcPr>
                </a:tc>
                <a:tc>
                  <a:txBody>
                    <a:bodyPr/>
                    <a:lstStyle/>
                    <a:p>
                      <a:r>
                        <a:rPr lang="de-DE" sz="1400" dirty="0"/>
                        <a:t>48 hrs </a:t>
                      </a:r>
                    </a:p>
                  </a:txBody>
                  <a:tcPr marL="46291" marR="46291" marT="23145" marB="23145" anchor="ctr">
                    <a:lnL>
                      <a:noFill/>
                    </a:lnL>
                    <a:lnR>
                      <a:noFill/>
                    </a:lnR>
                    <a:lnT>
                      <a:noFill/>
                    </a:lnT>
                    <a:lnB>
                      <a:noFill/>
                    </a:lnB>
                  </a:tcPr>
                </a:tc>
                <a:tc>
                  <a:txBody>
                    <a:bodyPr/>
                    <a:lstStyle/>
                    <a:p>
                      <a:r>
                        <a:rPr lang="en-US" sz="1400" dirty="0"/>
                        <a:t>512 </a:t>
                      </a:r>
                    </a:p>
                  </a:txBody>
                  <a:tcPr marL="46291" marR="46291" marT="23145" marB="23145" anchor="ctr">
                    <a:lnL>
                      <a:noFill/>
                    </a:lnL>
                    <a:lnR>
                      <a:noFill/>
                    </a:lnR>
                    <a:lnT>
                      <a:noFill/>
                    </a:lnT>
                    <a:lnB>
                      <a:noFill/>
                    </a:lnB>
                  </a:tcPr>
                </a:tc>
                <a:tc>
                  <a:txBody>
                    <a:bodyPr/>
                    <a:lstStyle/>
                    <a:p>
                      <a:r>
                        <a:rPr lang="en-US" sz="1400" dirty="0"/>
                        <a:t>4 GB </a:t>
                      </a:r>
                    </a:p>
                  </a:txBody>
                  <a:tcPr marL="46291" marR="46291" marT="23145" marB="23145" anchor="ctr">
                    <a:lnL>
                      <a:noFill/>
                    </a:lnL>
                    <a:lnR>
                      <a:noFill/>
                    </a:lnR>
                    <a:lnT>
                      <a:noFill/>
                    </a:lnT>
                    <a:lnB>
                      <a:noFill/>
                    </a:lnB>
                  </a:tcPr>
                </a:tc>
                <a:tc>
                  <a:txBody>
                    <a:bodyPr/>
                    <a:lstStyle/>
                    <a:p>
                      <a:r>
                        <a:rPr lang="en-US" sz="1400" dirty="0"/>
                        <a:t>256 </a:t>
                      </a:r>
                    </a:p>
                  </a:txBody>
                  <a:tcPr marL="46291" marR="46291" marT="23145" marB="23145" anchor="ctr">
                    <a:lnL>
                      <a:noFill/>
                    </a:lnL>
                    <a:lnR>
                      <a:noFill/>
                    </a:lnR>
                    <a:lnT>
                      <a:noFill/>
                    </a:lnT>
                    <a:lnB>
                      <a:noFill/>
                    </a:lnB>
                  </a:tcPr>
                </a:tc>
                <a:tc>
                  <a:txBody>
                    <a:bodyPr/>
                    <a:lstStyle/>
                    <a:p>
                      <a:r>
                        <a:rPr lang="en-US" sz="1400" dirty="0"/>
                        <a:t>3000 </a:t>
                      </a:r>
                    </a:p>
                  </a:txBody>
                  <a:tcPr marL="46291" marR="46291" marT="23145" marB="23145" anchor="ctr">
                    <a:lnL>
                      <a:noFill/>
                    </a:lnL>
                    <a:lnR>
                      <a:noFill/>
                    </a:lnR>
                    <a:lnT>
                      <a:noFill/>
                    </a:lnT>
                    <a:lnB>
                      <a:noFill/>
                    </a:lnB>
                  </a:tcPr>
                </a:tc>
                <a:tc>
                  <a:txBody>
                    <a:bodyPr/>
                    <a:lstStyle/>
                    <a:p>
                      <a:r>
                        <a:rPr lang="en-US" sz="1400" dirty="0"/>
                        <a:t>normal production </a:t>
                      </a:r>
                    </a:p>
                  </a:txBody>
                  <a:tcPr marL="46291" marR="46291" marT="23145" marB="23145" anchor="ctr">
                    <a:lnL>
                      <a:noFill/>
                    </a:lnL>
                    <a:lnR>
                      <a:noFill/>
                    </a:lnR>
                    <a:lnT>
                      <a:noFill/>
                    </a:lnT>
                    <a:lnB>
                      <a:noFill/>
                    </a:lnB>
                  </a:tcPr>
                </a:tc>
              </a:tr>
              <a:tr h="689601">
                <a:tc>
                  <a:txBody>
                    <a:bodyPr/>
                    <a:lstStyle/>
                    <a:p>
                      <a:r>
                        <a:rPr lang="en-US" sz="1400" dirty="0"/>
                        <a:t>dev </a:t>
                      </a:r>
                    </a:p>
                  </a:txBody>
                  <a:tcPr marL="46291" marR="46291" marT="23145" marB="23145" anchor="ctr">
                    <a:lnL>
                      <a:noFill/>
                    </a:lnL>
                    <a:lnR>
                      <a:noFill/>
                    </a:lnR>
                    <a:lnT>
                      <a:noFill/>
                    </a:lnT>
                    <a:lnB>
                      <a:noFill/>
                    </a:lnB>
                  </a:tcPr>
                </a:tc>
                <a:tc>
                  <a:txBody>
                    <a:bodyPr/>
                    <a:lstStyle/>
                    <a:p>
                      <a:r>
                        <a:rPr lang="de-DE" sz="1400" dirty="0"/>
                        <a:t>1 hr </a:t>
                      </a:r>
                    </a:p>
                  </a:txBody>
                  <a:tcPr marL="46291" marR="46291" marT="23145" marB="23145" anchor="ctr">
                    <a:lnL>
                      <a:noFill/>
                    </a:lnL>
                    <a:lnR>
                      <a:noFill/>
                    </a:lnR>
                    <a:lnT>
                      <a:noFill/>
                    </a:lnT>
                    <a:lnB>
                      <a:noFill/>
                    </a:lnB>
                  </a:tcPr>
                </a:tc>
                <a:tc>
                  <a:txBody>
                    <a:bodyPr/>
                    <a:lstStyle/>
                    <a:p>
                      <a:r>
                        <a:rPr lang="de-DE" sz="1400" dirty="0"/>
                        <a:t>2 hrs </a:t>
                      </a:r>
                    </a:p>
                  </a:txBody>
                  <a:tcPr marL="46291" marR="46291" marT="23145" marB="23145" anchor="ctr">
                    <a:lnL>
                      <a:noFill/>
                    </a:lnL>
                    <a:lnR>
                      <a:noFill/>
                    </a:lnR>
                    <a:lnT>
                      <a:noFill/>
                    </a:lnT>
                    <a:lnB>
                      <a:noFill/>
                    </a:lnB>
                  </a:tcPr>
                </a:tc>
                <a:tc>
                  <a:txBody>
                    <a:bodyPr/>
                    <a:lstStyle/>
                    <a:p>
                      <a:r>
                        <a:rPr lang="en-US" sz="1400" dirty="0"/>
                        <a:t>2 </a:t>
                      </a:r>
                    </a:p>
                  </a:txBody>
                  <a:tcPr marL="46291" marR="46291" marT="23145" marB="23145" anchor="ctr">
                    <a:lnL>
                      <a:noFill/>
                    </a:lnL>
                    <a:lnR>
                      <a:noFill/>
                    </a:lnR>
                    <a:lnT>
                      <a:noFill/>
                    </a:lnT>
                    <a:lnB>
                      <a:noFill/>
                    </a:lnB>
                  </a:tcPr>
                </a:tc>
                <a:tc>
                  <a:txBody>
                    <a:bodyPr/>
                    <a:lstStyle/>
                    <a:p>
                      <a:r>
                        <a:rPr lang="en-US" sz="1400" dirty="0"/>
                        <a:t>4 GB </a:t>
                      </a:r>
                    </a:p>
                  </a:txBody>
                  <a:tcPr marL="46291" marR="46291" marT="23145" marB="23145" anchor="ctr">
                    <a:lnL>
                      <a:noFill/>
                    </a:lnL>
                    <a:lnR>
                      <a:noFill/>
                    </a:lnR>
                    <a:lnT>
                      <a:noFill/>
                    </a:lnT>
                    <a:lnB>
                      <a:noFill/>
                    </a:lnB>
                  </a:tcPr>
                </a:tc>
                <a:tc>
                  <a:txBody>
                    <a:bodyPr/>
                    <a:lstStyle/>
                    <a:p>
                      <a:r>
                        <a:rPr lang="en-US" sz="1400" dirty="0"/>
                        <a:t>2 </a:t>
                      </a:r>
                    </a:p>
                  </a:txBody>
                  <a:tcPr marL="46291" marR="46291" marT="23145" marB="23145" anchor="ctr">
                    <a:lnL>
                      <a:noFill/>
                    </a:lnL>
                    <a:lnR>
                      <a:noFill/>
                    </a:lnR>
                    <a:lnT>
                      <a:noFill/>
                    </a:lnT>
                    <a:lnB>
                      <a:noFill/>
                    </a:lnB>
                  </a:tcPr>
                </a:tc>
                <a:tc>
                  <a:txBody>
                    <a:bodyPr/>
                    <a:lstStyle/>
                    <a:p>
                      <a:r>
                        <a:rPr lang="en-US" sz="1400" dirty="0"/>
                        <a:t>4 </a:t>
                      </a:r>
                    </a:p>
                  </a:txBody>
                  <a:tcPr marL="46291" marR="46291" marT="23145" marB="23145" anchor="ctr">
                    <a:lnL>
                      <a:noFill/>
                    </a:lnL>
                    <a:lnR>
                      <a:noFill/>
                    </a:lnR>
                    <a:lnT>
                      <a:noFill/>
                    </a:lnT>
                    <a:lnB>
                      <a:noFill/>
                    </a:lnB>
                  </a:tcPr>
                </a:tc>
                <a:tc>
                  <a:txBody>
                    <a:bodyPr/>
                    <a:lstStyle/>
                    <a:p>
                      <a:r>
                        <a:rPr lang="en-US" sz="1400" dirty="0"/>
                        <a:t>interactive and/or development </a:t>
                      </a:r>
                    </a:p>
                  </a:txBody>
                  <a:tcPr marL="46291" marR="46291" marT="23145" marB="23145" anchor="ctr">
                    <a:lnL>
                      <a:noFill/>
                    </a:lnL>
                    <a:lnR>
                      <a:noFill/>
                    </a:lnR>
                    <a:lnT>
                      <a:noFill/>
                    </a:lnT>
                    <a:lnB>
                      <a:noFill/>
                    </a:lnB>
                  </a:tcPr>
                </a:tc>
              </a:tr>
              <a:tr h="689601">
                <a:tc>
                  <a:txBody>
                    <a:bodyPr/>
                    <a:lstStyle/>
                    <a:p>
                      <a:r>
                        <a:rPr lang="en-US" sz="1400" dirty="0"/>
                        <a:t>bigmem </a:t>
                      </a:r>
                    </a:p>
                  </a:txBody>
                  <a:tcPr marL="46291" marR="46291" marT="23145" marB="23145" anchor="ctr">
                    <a:lnL>
                      <a:noFill/>
                    </a:lnL>
                    <a:lnR>
                      <a:noFill/>
                    </a:lnR>
                    <a:lnT>
                      <a:noFill/>
                    </a:lnT>
                    <a:lnB>
                      <a:noFill/>
                    </a:lnB>
                  </a:tcPr>
                </a:tc>
                <a:tc>
                  <a:txBody>
                    <a:bodyPr/>
                    <a:lstStyle/>
                    <a:p>
                      <a:r>
                        <a:rPr lang="de-DE" sz="1400" dirty="0"/>
                        <a:t>2 hr </a:t>
                      </a:r>
                    </a:p>
                  </a:txBody>
                  <a:tcPr marL="46291" marR="46291" marT="23145" marB="23145" anchor="ctr">
                    <a:lnL>
                      <a:noFill/>
                    </a:lnL>
                    <a:lnR>
                      <a:noFill/>
                    </a:lnR>
                    <a:lnT>
                      <a:noFill/>
                    </a:lnT>
                    <a:lnB>
                      <a:noFill/>
                    </a:lnB>
                  </a:tcPr>
                </a:tc>
                <a:tc>
                  <a:txBody>
                    <a:bodyPr/>
                    <a:lstStyle/>
                    <a:p>
                      <a:r>
                        <a:rPr lang="de-DE" sz="1400" dirty="0"/>
                        <a:t>16 hrs </a:t>
                      </a:r>
                    </a:p>
                  </a:txBody>
                  <a:tcPr marL="46291" marR="46291" marT="23145" marB="23145" anchor="ctr">
                    <a:lnL>
                      <a:noFill/>
                    </a:lnL>
                    <a:lnR>
                      <a:noFill/>
                    </a:lnR>
                    <a:lnT>
                      <a:noFill/>
                    </a:lnT>
                    <a:lnB>
                      <a:noFill/>
                    </a:lnB>
                  </a:tcPr>
                </a:tc>
                <a:tc>
                  <a:txBody>
                    <a:bodyPr/>
                    <a:lstStyle/>
                    <a:p>
                      <a:r>
                        <a:rPr lang="en-US" sz="1400" dirty="0"/>
                        <a:t>32 </a:t>
                      </a:r>
                    </a:p>
                  </a:txBody>
                  <a:tcPr marL="46291" marR="46291" marT="23145" marB="23145" anchor="ctr">
                    <a:lnL>
                      <a:noFill/>
                    </a:lnL>
                    <a:lnR>
                      <a:noFill/>
                    </a:lnR>
                    <a:lnT>
                      <a:noFill/>
                    </a:lnT>
                    <a:lnB>
                      <a:noFill/>
                    </a:lnB>
                  </a:tcPr>
                </a:tc>
                <a:tc>
                  <a:txBody>
                    <a:bodyPr/>
                    <a:lstStyle/>
                    <a:p>
                      <a:r>
                        <a:rPr lang="en-US" sz="1400" dirty="0"/>
                        <a:t>48 GB </a:t>
                      </a:r>
                    </a:p>
                  </a:txBody>
                  <a:tcPr marL="46291" marR="46291" marT="23145" marB="23145" anchor="ctr">
                    <a:lnL>
                      <a:noFill/>
                    </a:lnL>
                    <a:lnR>
                      <a:noFill/>
                    </a:lnR>
                    <a:lnT>
                      <a:noFill/>
                    </a:lnT>
                    <a:lnB>
                      <a:noFill/>
                    </a:lnB>
                  </a:tcPr>
                </a:tc>
                <a:tc>
                  <a:txBody>
                    <a:bodyPr/>
                    <a:lstStyle/>
                    <a:p>
                      <a:r>
                        <a:rPr lang="en-US" sz="1400" dirty="0"/>
                        <a:t>1 </a:t>
                      </a:r>
                    </a:p>
                  </a:txBody>
                  <a:tcPr marL="46291" marR="46291" marT="23145" marB="23145" anchor="ctr">
                    <a:lnL>
                      <a:noFill/>
                    </a:lnL>
                    <a:lnR>
                      <a:noFill/>
                    </a:lnR>
                    <a:lnT>
                      <a:noFill/>
                    </a:lnT>
                    <a:lnB>
                      <a:noFill/>
                    </a:lnB>
                  </a:tcPr>
                </a:tc>
                <a:tc>
                  <a:txBody>
                    <a:bodyPr/>
                    <a:lstStyle/>
                    <a:p>
                      <a:r>
                        <a:rPr lang="en-US" sz="1400" dirty="0"/>
                        <a:t>20 </a:t>
                      </a:r>
                    </a:p>
                  </a:txBody>
                  <a:tcPr marL="46291" marR="46291" marT="23145" marB="23145" anchor="ctr">
                    <a:lnL>
                      <a:noFill/>
                    </a:lnL>
                    <a:lnR>
                      <a:noFill/>
                    </a:lnR>
                    <a:lnT>
                      <a:noFill/>
                    </a:lnT>
                    <a:lnB>
                      <a:noFill/>
                    </a:lnB>
                  </a:tcPr>
                </a:tc>
                <a:tc>
                  <a:txBody>
                    <a:bodyPr/>
                    <a:lstStyle/>
                    <a:p>
                      <a:r>
                        <a:rPr lang="en-US" sz="1400" dirty="0"/>
                        <a:t>large memory 48 GB/core, 32 cores/node </a:t>
                      </a:r>
                    </a:p>
                  </a:txBody>
                  <a:tcPr marL="46291" marR="46291" marT="23145" marB="23145" anchor="ctr">
                    <a:lnL>
                      <a:noFill/>
                    </a:lnL>
                    <a:lnR>
                      <a:noFill/>
                    </a:lnR>
                    <a:lnT>
                      <a:noFill/>
                    </a:lnT>
                    <a:lnB>
                      <a:noFill/>
                    </a:lnB>
                  </a:tcPr>
                </a:tc>
              </a:tr>
              <a:tr h="848738">
                <a:tc>
                  <a:txBody>
                    <a:bodyPr/>
                    <a:lstStyle/>
                    <a:p>
                      <a:r>
                        <a:rPr lang="en-US" sz="1400" dirty="0"/>
                        <a:t>gpu </a:t>
                      </a:r>
                    </a:p>
                  </a:txBody>
                  <a:tcPr marL="46291" marR="46291" marT="23145" marB="23145" anchor="ctr">
                    <a:lnL>
                      <a:noFill/>
                    </a:lnL>
                    <a:lnR>
                      <a:noFill/>
                    </a:lnR>
                    <a:lnT>
                      <a:noFill/>
                    </a:lnT>
                    <a:lnB>
                      <a:noFill/>
                    </a:lnB>
                  </a:tcPr>
                </a:tc>
                <a:tc>
                  <a:txBody>
                    <a:bodyPr/>
                    <a:lstStyle/>
                    <a:p>
                      <a:r>
                        <a:rPr lang="de-DE" sz="1400" dirty="0"/>
                        <a:t>2 hr </a:t>
                      </a:r>
                    </a:p>
                  </a:txBody>
                  <a:tcPr marL="46291" marR="46291" marT="23145" marB="23145" anchor="ctr">
                    <a:lnL>
                      <a:noFill/>
                    </a:lnL>
                    <a:lnR>
                      <a:noFill/>
                    </a:lnR>
                    <a:lnT>
                      <a:noFill/>
                    </a:lnT>
                    <a:lnB>
                      <a:noFill/>
                    </a:lnB>
                  </a:tcPr>
                </a:tc>
                <a:tc>
                  <a:txBody>
                    <a:bodyPr/>
                    <a:lstStyle/>
                    <a:p>
                      <a:r>
                        <a:rPr lang="de-DE" sz="1400" dirty="0"/>
                        <a:t>48 hrs </a:t>
                      </a:r>
                    </a:p>
                  </a:txBody>
                  <a:tcPr marL="46291" marR="46291" marT="23145" marB="23145" anchor="ctr">
                    <a:lnL>
                      <a:noFill/>
                    </a:lnL>
                    <a:lnR>
                      <a:noFill/>
                    </a:lnR>
                    <a:lnT>
                      <a:noFill/>
                    </a:lnT>
                    <a:lnB>
                      <a:noFill/>
                    </a:lnB>
                  </a:tcPr>
                </a:tc>
                <a:tc>
                  <a:txBody>
                    <a:bodyPr/>
                    <a:lstStyle/>
                    <a:p>
                      <a:r>
                        <a:rPr lang="en-US" sz="1400" dirty="0"/>
                        <a:t>32 </a:t>
                      </a:r>
                    </a:p>
                  </a:txBody>
                  <a:tcPr marL="46291" marR="46291" marT="23145" marB="23145" anchor="ctr">
                    <a:lnL>
                      <a:noFill/>
                    </a:lnL>
                    <a:lnR>
                      <a:noFill/>
                    </a:lnR>
                    <a:lnT>
                      <a:noFill/>
                    </a:lnT>
                    <a:lnB>
                      <a:noFill/>
                    </a:lnB>
                  </a:tcPr>
                </a:tc>
                <a:tc>
                  <a:txBody>
                    <a:bodyPr/>
                    <a:lstStyle/>
                    <a:p>
                      <a:r>
                        <a:rPr lang="en-US" sz="1400" dirty="0"/>
                        <a:t>16 GB </a:t>
                      </a:r>
                    </a:p>
                  </a:txBody>
                  <a:tcPr marL="46291" marR="46291" marT="23145" marB="23145" anchor="ctr">
                    <a:lnL>
                      <a:noFill/>
                    </a:lnL>
                    <a:lnR>
                      <a:noFill/>
                    </a:lnR>
                    <a:lnT>
                      <a:noFill/>
                    </a:lnT>
                    <a:lnB>
                      <a:noFill/>
                    </a:lnB>
                  </a:tcPr>
                </a:tc>
                <a:tc>
                  <a:txBody>
                    <a:bodyPr/>
                    <a:lstStyle/>
                    <a:p>
                      <a:r>
                        <a:rPr lang="en-US" sz="1400" dirty="0"/>
                        <a:t>16 </a:t>
                      </a:r>
                    </a:p>
                  </a:txBody>
                  <a:tcPr marL="46291" marR="46291" marT="23145" marB="23145" anchor="ctr">
                    <a:lnL>
                      <a:noFill/>
                    </a:lnL>
                    <a:lnR>
                      <a:noFill/>
                    </a:lnR>
                    <a:lnT>
                      <a:noFill/>
                    </a:lnT>
                    <a:lnB>
                      <a:noFill/>
                    </a:lnB>
                  </a:tcPr>
                </a:tc>
                <a:tc>
                  <a:txBody>
                    <a:bodyPr/>
                    <a:lstStyle/>
                    <a:p>
                      <a:r>
                        <a:rPr lang="en-US" sz="1400" dirty="0"/>
                        <a:t>300 </a:t>
                      </a:r>
                    </a:p>
                  </a:txBody>
                  <a:tcPr marL="46291" marR="46291" marT="23145" marB="23145" anchor="ctr">
                    <a:lnL>
                      <a:noFill/>
                    </a:lnL>
                    <a:lnR>
                      <a:noFill/>
                    </a:lnR>
                    <a:lnT>
                      <a:noFill/>
                    </a:lnT>
                    <a:lnB>
                      <a:noFill/>
                    </a:lnB>
                  </a:tcPr>
                </a:tc>
                <a:tc>
                  <a:txBody>
                    <a:bodyPr/>
                    <a:lstStyle/>
                    <a:p>
                      <a:r>
                        <a:rPr lang="en-US" sz="1400" dirty="0"/>
                        <a:t>16 GPU/node, 16 cores/node, 16 GB/core </a:t>
                      </a:r>
                    </a:p>
                  </a:txBody>
                  <a:tcPr marL="46291" marR="46291" marT="23145" marB="23145" anchor="ctr">
                    <a:lnL>
                      <a:noFill/>
                    </a:lnL>
                    <a:lnR>
                      <a:noFill/>
                    </a:lnR>
                    <a:lnT>
                      <a:noFill/>
                    </a:lnT>
                    <a:lnB>
                      <a:noFill/>
                    </a:lnB>
                  </a:tcPr>
                </a:tc>
              </a:tr>
              <a:tr h="1644431">
                <a:tc>
                  <a:txBody>
                    <a:bodyPr/>
                    <a:lstStyle/>
                    <a:p>
                      <a:r>
                        <a:rPr lang="en-US" sz="1400" b="1" dirty="0"/>
                        <a:t>long </a:t>
                      </a:r>
                    </a:p>
                  </a:txBody>
                  <a:tcPr marL="46291" marR="46291" marT="23145" marB="23145" anchor="ctr">
                    <a:lnL>
                      <a:noFill/>
                    </a:lnL>
                    <a:lnR>
                      <a:noFill/>
                    </a:lnR>
                    <a:lnT>
                      <a:noFill/>
                    </a:lnT>
                    <a:lnB>
                      <a:noFill/>
                    </a:lnB>
                  </a:tcPr>
                </a:tc>
                <a:tc>
                  <a:txBody>
                    <a:bodyPr/>
                    <a:lstStyle/>
                    <a:p>
                      <a:r>
                        <a:rPr lang="de-DE" sz="1400" dirty="0"/>
                        <a:t>2 hr </a:t>
                      </a:r>
                    </a:p>
                  </a:txBody>
                  <a:tcPr marL="46291" marR="46291" marT="23145" marB="23145" anchor="ctr">
                    <a:lnL>
                      <a:noFill/>
                    </a:lnL>
                    <a:lnR>
                      <a:noFill/>
                    </a:lnR>
                    <a:lnT>
                      <a:noFill/>
                    </a:lnT>
                    <a:lnB>
                      <a:noFill/>
                    </a:lnB>
                  </a:tcPr>
                </a:tc>
                <a:tc>
                  <a:txBody>
                    <a:bodyPr/>
                    <a:lstStyle/>
                    <a:p>
                      <a:r>
                        <a:rPr lang="en-US" sz="1400" dirty="0"/>
                        <a:t>7 days </a:t>
                      </a:r>
                    </a:p>
                  </a:txBody>
                  <a:tcPr marL="46291" marR="46291" marT="23145" marB="23145" anchor="ctr">
                    <a:lnL>
                      <a:noFill/>
                    </a:lnL>
                    <a:lnR>
                      <a:noFill/>
                    </a:lnR>
                    <a:lnT>
                      <a:noFill/>
                    </a:lnT>
                    <a:lnB>
                      <a:noFill/>
                    </a:lnB>
                  </a:tcPr>
                </a:tc>
                <a:tc>
                  <a:txBody>
                    <a:bodyPr/>
                    <a:lstStyle/>
                    <a:p>
                      <a:r>
                        <a:rPr lang="en-US" sz="1400" dirty="0"/>
                        <a:t>256 </a:t>
                      </a:r>
                    </a:p>
                  </a:txBody>
                  <a:tcPr marL="46291" marR="46291" marT="23145" marB="23145" anchor="ctr">
                    <a:lnL>
                      <a:noFill/>
                    </a:lnL>
                    <a:lnR>
                      <a:noFill/>
                    </a:lnR>
                    <a:lnT>
                      <a:noFill/>
                    </a:lnT>
                    <a:lnB>
                      <a:noFill/>
                    </a:lnB>
                  </a:tcPr>
                </a:tc>
                <a:tc>
                  <a:txBody>
                    <a:bodyPr/>
                    <a:lstStyle/>
                    <a:p>
                      <a:r>
                        <a:rPr lang="en-US" sz="1400" dirty="0"/>
                        <a:t>16 GB </a:t>
                      </a:r>
                    </a:p>
                  </a:txBody>
                  <a:tcPr marL="46291" marR="46291" marT="23145" marB="23145" anchor="ctr">
                    <a:lnL>
                      <a:noFill/>
                    </a:lnL>
                    <a:lnR>
                      <a:noFill/>
                    </a:lnR>
                    <a:lnT>
                      <a:noFill/>
                    </a:lnT>
                    <a:lnB>
                      <a:noFill/>
                    </a:lnB>
                  </a:tcPr>
                </a:tc>
                <a:tc>
                  <a:txBody>
                    <a:bodyPr/>
                    <a:lstStyle/>
                    <a:p>
                      <a:r>
                        <a:rPr lang="en-US" sz="1400" dirty="0"/>
                        <a:t>16 </a:t>
                      </a:r>
                    </a:p>
                  </a:txBody>
                  <a:tcPr marL="46291" marR="46291" marT="23145" marB="23145" anchor="ctr">
                    <a:lnL>
                      <a:noFill/>
                    </a:lnL>
                    <a:lnR>
                      <a:noFill/>
                    </a:lnR>
                    <a:lnT>
                      <a:noFill/>
                    </a:lnT>
                    <a:lnB>
                      <a:noFill/>
                    </a:lnB>
                  </a:tcPr>
                </a:tc>
                <a:tc>
                  <a:txBody>
                    <a:bodyPr/>
                    <a:lstStyle/>
                    <a:p>
                      <a:r>
                        <a:rPr lang="en-US" sz="1400" dirty="0"/>
                        <a:t>64 </a:t>
                      </a:r>
                    </a:p>
                  </a:txBody>
                  <a:tcPr marL="46291" marR="46291" marT="23145" marB="23145" anchor="ctr">
                    <a:lnL>
                      <a:noFill/>
                    </a:lnL>
                    <a:lnR>
                      <a:noFill/>
                    </a:lnR>
                    <a:lnT>
                      <a:noFill/>
                    </a:lnT>
                    <a:lnB>
                      <a:noFill/>
                    </a:lnB>
                  </a:tcPr>
                </a:tc>
                <a:tc>
                  <a:txBody>
                    <a:bodyPr/>
                    <a:lstStyle/>
                    <a:p>
                      <a:r>
                        <a:rPr lang="en-US" sz="1400" dirty="0"/>
                        <a:t>queue for long-running jobs, user can use up to 16 jobs and/or 128 cores use "--qos=long" option. </a:t>
                      </a:r>
                    </a:p>
                  </a:txBody>
                  <a:tcPr marL="46291" marR="46291" marT="23145" marB="23145" anchor="ctr">
                    <a:lnL>
                      <a:noFill/>
                    </a:lnL>
                    <a:lnR>
                      <a:noFill/>
                    </a:lnR>
                    <a:lnT>
                      <a:noFill/>
                    </a:lnT>
                    <a:lnB>
                      <a:noFill/>
                    </a:lnB>
                  </a:tcPr>
                </a:tc>
              </a:tr>
            </a:tbl>
          </a:graphicData>
        </a:graphic>
      </p:graphicFrame>
    </p:spTree>
    <p:extLst>
      <p:ext uri="{BB962C8B-B14F-4D97-AF65-F5344CB8AC3E}">
        <p14:creationId xmlns:p14="http://schemas.microsoft.com/office/powerpoint/2010/main" val="375499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Sherlock Limits</a:t>
            </a:r>
            <a:endParaRPr lang="en-US" dirty="0"/>
          </a:p>
        </p:txBody>
      </p:sp>
      <p:sp>
        <p:nvSpPr>
          <p:cNvPr id="3" name="Content Placeholder 2"/>
          <p:cNvSpPr>
            <a:spLocks noGrp="1"/>
          </p:cNvSpPr>
          <p:nvPr>
            <p:ph idx="1"/>
          </p:nvPr>
        </p:nvSpPr>
        <p:spPr>
          <a:xfrm>
            <a:off x="681038" y="1854199"/>
            <a:ext cx="10515600" cy="4351338"/>
          </a:xfrm>
        </p:spPr>
        <p:txBody>
          <a:bodyPr>
            <a:normAutofit lnSpcReduction="10000"/>
          </a:bodyPr>
          <a:lstStyle/>
          <a:p>
            <a:pPr marL="0" indent="0">
              <a:buNone/>
            </a:pPr>
            <a:r>
              <a:rPr lang="en-US" sz="1600" dirty="0" smtClean="0"/>
              <a:t>View the various partition limits with the sacctmgr command-</a:t>
            </a:r>
          </a:p>
          <a:p>
            <a:pPr marL="0" indent="0">
              <a:buNone/>
            </a:pPr>
            <a:r>
              <a:rPr lang="en-US" sz="1600" dirty="0"/>
              <a:t>sacctmgr show qos </a:t>
            </a:r>
            <a:r>
              <a:rPr lang="en-US" sz="1600" dirty="0" smtClean="0"/>
              <a:t>format=Name,GrpTRES,MaxTRESPerUser,MaxJobsPerUser,MaxSubmitJobs,MaxWall</a:t>
            </a:r>
          </a:p>
          <a:p>
            <a:pPr marL="0" indent="0">
              <a:buNone/>
            </a:pPr>
            <a:r>
              <a:rPr lang="de-DE" sz="1600" dirty="0" smtClean="0">
                <a:solidFill>
                  <a:srgbClr val="4C2F2D"/>
                </a:solidFill>
                <a:effectLst/>
                <a:latin typeface="Courier" charset="0"/>
              </a:rPr>
              <a:t>      Name       GrpTRES     MaxTRESPU MaxJobsPU MaxSubmit     MaxWall </a:t>
            </a:r>
          </a:p>
          <a:p>
            <a:pPr marL="0" indent="0">
              <a:buNone/>
            </a:pPr>
            <a:r>
              <a:rPr lang="de-DE" sz="1600" dirty="0" smtClean="0">
                <a:solidFill>
                  <a:srgbClr val="4C2F2D"/>
                </a:solidFill>
                <a:effectLst/>
                <a:latin typeface="Courier" charset="0"/>
              </a:rPr>
              <a:t>---------- ------------- ------------- --------- --------- ----------- </a:t>
            </a:r>
          </a:p>
          <a:p>
            <a:pPr marL="0" indent="0">
              <a:buNone/>
            </a:pPr>
            <a:r>
              <a:rPr lang="de-DE" sz="1600" dirty="0" smtClean="0">
                <a:solidFill>
                  <a:srgbClr val="4C2F2D"/>
                </a:solidFill>
                <a:effectLst/>
                <a:latin typeface="Courier" charset="0"/>
              </a:rPr>
              <a:t>    </a:t>
            </a:r>
            <a:r>
              <a:rPr lang="de-DE" sz="1600" dirty="0" smtClean="0">
                <a:solidFill>
                  <a:srgbClr val="4C2F2D"/>
                </a:solidFill>
                <a:effectLst/>
                <a:latin typeface="Courier" charset="0"/>
                <a:ea typeface="Courier" charset="0"/>
                <a:cs typeface="Courier" charset="0"/>
              </a:rPr>
              <a:t>normal                     cpu=128                1500  2-00:00:00 </a:t>
            </a:r>
          </a:p>
          <a:p>
            <a:pPr marL="0" indent="0">
              <a:buNone/>
            </a:pPr>
            <a:r>
              <a:rPr lang="de-DE" sz="1600" dirty="0" smtClean="0">
                <a:solidFill>
                  <a:srgbClr val="4C2F2D"/>
                </a:solidFill>
                <a:effectLst/>
                <a:latin typeface="Courier" charset="0"/>
                <a:ea typeface="Courier" charset="0"/>
                <a:cs typeface="Courier" charset="0"/>
              </a:rPr>
              <a:t>      dev                cpu=2,mem=8G                   2    02:00:00 </a:t>
            </a:r>
          </a:p>
          <a:p>
            <a:pPr marL="0" indent="0">
              <a:buNone/>
            </a:pPr>
            <a:r>
              <a:rPr lang="de-DE" sz="1600" dirty="0" smtClean="0">
                <a:solidFill>
                  <a:srgbClr val="4C2F2D"/>
                </a:solidFill>
                <a:effectLst/>
                <a:latin typeface="Courier" charset="0"/>
                <a:ea typeface="Courier" charset="0"/>
                <a:cs typeface="Courier" charset="0"/>
              </a:rPr>
              <a:t>      long       cpu=128        cpu=32        16        32  7-00:00:00 </a:t>
            </a:r>
          </a:p>
          <a:p>
            <a:pPr marL="0" indent="0">
              <a:buNone/>
            </a:pPr>
            <a:r>
              <a:rPr lang="de-DE" sz="1600" dirty="0" smtClean="0">
                <a:solidFill>
                  <a:srgbClr val="4C2F2D"/>
                </a:solidFill>
                <a:effectLst/>
                <a:latin typeface="Courier" charset="0"/>
                <a:ea typeface="Courier" charset="0"/>
                <a:cs typeface="Courier" charset="0"/>
              </a:rPr>
              <a:t>    bigmem                      node=1         1        16  1-00:00:00 </a:t>
            </a:r>
          </a:p>
          <a:p>
            <a:pPr marL="0" indent="0">
              <a:buNone/>
            </a:pPr>
            <a:r>
              <a:rPr lang="de-DE" sz="1600" dirty="0" smtClean="0">
                <a:solidFill>
                  <a:srgbClr val="4C2F2D"/>
                </a:solidFill>
                <a:effectLst/>
                <a:latin typeface="Courier" charset="0"/>
                <a:ea typeface="Courier" charset="0"/>
                <a:cs typeface="Courier" charset="0"/>
              </a:rPr>
              <a:t>       gpu                  gres/gpu=4                 256  2-00:00:00 </a:t>
            </a:r>
          </a:p>
          <a:p>
            <a:pPr marL="0" indent="0">
              <a:buNone/>
            </a:pPr>
            <a:r>
              <a:rPr lang="de-DE" sz="1600" dirty="0" smtClean="0">
                <a:solidFill>
                  <a:srgbClr val="4C2F2D"/>
                </a:solidFill>
                <a:effectLst/>
                <a:latin typeface="Courier" charset="0"/>
                <a:ea typeface="Courier" charset="0"/>
                <a:cs typeface="Courier" charset="0"/>
              </a:rPr>
              <a:t>    </a:t>
            </a:r>
            <a:r>
              <a:rPr lang="en-GB" sz="1600" dirty="0" smtClean="0">
                <a:solidFill>
                  <a:srgbClr val="4C2F2D"/>
                </a:solidFill>
                <a:effectLst/>
                <a:latin typeface="Courier" charset="0"/>
                <a:ea typeface="Courier" charset="0"/>
                <a:cs typeface="Courier" charset="0"/>
              </a:rPr>
              <a:t>owners</a:t>
            </a:r>
            <a:r>
              <a:rPr lang="de-DE" sz="1600" dirty="0" smtClean="0">
                <a:solidFill>
                  <a:srgbClr val="4C2F2D"/>
                </a:solidFill>
                <a:effectLst/>
                <a:latin typeface="Courier" charset="0"/>
                <a:ea typeface="Courier" charset="0"/>
                <a:cs typeface="Courier" charset="0"/>
              </a:rPr>
              <a:t>                    cpu=2048                3000  2-00:00:00</a:t>
            </a:r>
          </a:p>
          <a:p>
            <a:pPr marL="0" indent="0">
              <a:buNone/>
            </a:pPr>
            <a:r>
              <a:rPr lang="pl-PL" sz="1600" dirty="0" smtClean="0">
                <a:latin typeface="Courier" charset="0"/>
                <a:ea typeface="Courier" charset="0"/>
                <a:cs typeface="Courier" charset="0"/>
              </a:rPr>
              <a:t>      owner</a:t>
            </a:r>
            <a:r>
              <a:rPr lang="pl-PL" sz="1600" dirty="0">
                <a:latin typeface="Courier" charset="0"/>
                <a:ea typeface="Courier" charset="0"/>
                <a:cs typeface="Courier" charset="0"/>
              </a:rPr>
              <a:t>                  cpu=99999                3000  7-00:00:00 </a:t>
            </a:r>
          </a:p>
          <a:p>
            <a:pPr marL="0" indent="0">
              <a:buNone/>
            </a:pPr>
            <a:endParaRPr lang="de-DE" sz="1600" dirty="0" smtClean="0">
              <a:solidFill>
                <a:srgbClr val="4C2F2D"/>
              </a:solidFill>
              <a:effectLst/>
              <a:latin typeface="Courier" charset="0"/>
              <a:ea typeface="Courier" charset="0"/>
              <a:cs typeface="Courier" charset="0"/>
            </a:endParaRPr>
          </a:p>
          <a:p>
            <a:pPr marL="0" indent="0">
              <a:buNone/>
            </a:pPr>
            <a:r>
              <a:rPr lang="de-DE" sz="1600" dirty="0" smtClean="0">
                <a:solidFill>
                  <a:srgbClr val="4C2F2D"/>
                </a:solidFill>
                <a:effectLst/>
                <a:latin typeface="Courier" charset="0"/>
              </a:rPr>
              <a:t>   </a:t>
            </a:r>
            <a:endParaRPr lang="en-US" sz="1600" dirty="0"/>
          </a:p>
          <a:p>
            <a:pPr marL="0" indent="0">
              <a:buNone/>
            </a:pPr>
            <a:endParaRPr lang="en-US" sz="1100" dirty="0"/>
          </a:p>
          <a:p>
            <a:pPr marL="0" indent="0">
              <a:buNone/>
            </a:pPr>
            <a:endParaRPr lang="en-US" sz="11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2610" y="5980509"/>
            <a:ext cx="3022238" cy="805657"/>
          </a:xfrm>
          <a:prstGeom prst="rect">
            <a:avLst/>
          </a:prstGeom>
        </p:spPr>
      </p:pic>
    </p:spTree>
    <p:extLst>
      <p:ext uri="{BB962C8B-B14F-4D97-AF65-F5344CB8AC3E}">
        <p14:creationId xmlns:p14="http://schemas.microsoft.com/office/powerpoint/2010/main" val="1824592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Sherlock Filesystems</a:t>
            </a:r>
            <a:endParaRPr lang="en-US" dirty="0"/>
          </a:p>
        </p:txBody>
      </p:sp>
      <p:sp>
        <p:nvSpPr>
          <p:cNvPr id="3" name="Content Placeholder 2"/>
          <p:cNvSpPr>
            <a:spLocks noGrp="1"/>
          </p:cNvSpPr>
          <p:nvPr>
            <p:ph idx="1"/>
          </p:nvPr>
        </p:nvSpPr>
        <p:spPr>
          <a:xfrm>
            <a:off x="838200" y="1597181"/>
            <a:ext cx="10515600" cy="4351338"/>
          </a:xfrm>
        </p:spPr>
        <p:txBody>
          <a:bodyPr>
            <a:normAutofit fontScale="92500" lnSpcReduction="20000"/>
          </a:bodyPr>
          <a:lstStyle/>
          <a:p>
            <a:pPr marL="0" indent="0">
              <a:buNone/>
            </a:pPr>
            <a:r>
              <a:rPr lang="en-US" b="1" dirty="0"/>
              <a:t>H</a:t>
            </a:r>
            <a:r>
              <a:rPr lang="en-US" b="1" dirty="0" smtClean="0"/>
              <a:t>ome and PI home, backed up, snapshotted and replicated offsite</a:t>
            </a:r>
            <a:endParaRPr lang="en-US" b="1" dirty="0"/>
          </a:p>
          <a:p>
            <a:pPr marL="0" indent="0">
              <a:buNone/>
            </a:pPr>
            <a:r>
              <a:rPr lang="en-US" dirty="0" smtClean="0"/>
              <a:t>$HOME 	15 GB</a:t>
            </a:r>
          </a:p>
          <a:p>
            <a:pPr marL="0" indent="0">
              <a:buNone/>
            </a:pPr>
            <a:r>
              <a:rPr lang="en-US" dirty="0" smtClean="0"/>
              <a:t>$PI_HOME 	1 TB</a:t>
            </a:r>
          </a:p>
          <a:p>
            <a:pPr marL="0" indent="0">
              <a:buNone/>
            </a:pPr>
            <a:r>
              <a:rPr lang="en-US" b="1" dirty="0" smtClean="0"/>
              <a:t>Fast </a:t>
            </a:r>
            <a:r>
              <a:rPr lang="en-US" b="1" dirty="0" err="1" smtClean="0"/>
              <a:t>Lustre</a:t>
            </a:r>
            <a:r>
              <a:rPr lang="en-US" b="1" dirty="0" smtClean="0"/>
              <a:t> parallel filesystem, your jobs should write/read here (6 month purge policy)</a:t>
            </a:r>
          </a:p>
          <a:p>
            <a:pPr marL="0" indent="0">
              <a:buNone/>
            </a:pPr>
            <a:r>
              <a:rPr lang="en-US" dirty="0" smtClean="0"/>
              <a:t>$SCRATCH 	            </a:t>
            </a:r>
            <a:r>
              <a:rPr lang="en-US" dirty="0" smtClean="0"/>
              <a:t>20</a:t>
            </a:r>
            <a:r>
              <a:rPr lang="en-US" dirty="0" smtClean="0"/>
              <a:t> </a:t>
            </a:r>
            <a:r>
              <a:rPr lang="en-US" dirty="0" smtClean="0"/>
              <a:t>TB</a:t>
            </a:r>
          </a:p>
          <a:p>
            <a:pPr marL="0" indent="0">
              <a:buNone/>
            </a:pPr>
            <a:r>
              <a:rPr lang="en-US" dirty="0" smtClean="0"/>
              <a:t>$PI_SCRATCH </a:t>
            </a:r>
            <a:r>
              <a:rPr lang="en-US" smtClean="0"/>
              <a:t>	</a:t>
            </a:r>
            <a:r>
              <a:rPr lang="en-US" smtClean="0"/>
              <a:t>30 </a:t>
            </a:r>
            <a:r>
              <a:rPr lang="en-US" dirty="0" smtClean="0"/>
              <a:t>TB</a:t>
            </a:r>
          </a:p>
          <a:p>
            <a:pPr marL="0" indent="0">
              <a:buNone/>
            </a:pPr>
            <a:r>
              <a:rPr lang="en-US" dirty="0" smtClean="0"/>
              <a:t>$LOCAL_SCRATCH 	200GB  </a:t>
            </a:r>
          </a:p>
          <a:p>
            <a:pPr marL="0" indent="0">
              <a:buNone/>
            </a:pPr>
            <a:r>
              <a:rPr lang="en-US" dirty="0"/>
              <a:t>even faster, but gets </a:t>
            </a:r>
            <a:r>
              <a:rPr lang="en-US" dirty="0" smtClean="0"/>
              <a:t>deleted </a:t>
            </a:r>
            <a:r>
              <a:rPr lang="en-US" dirty="0"/>
              <a:t>at the end of your </a:t>
            </a:r>
            <a:r>
              <a:rPr lang="en-US" dirty="0" smtClean="0"/>
              <a:t>job</a:t>
            </a:r>
          </a:p>
          <a:p>
            <a:pPr marL="0" indent="0">
              <a:buNone/>
            </a:pPr>
            <a:endParaRPr lang="en-US" dirty="0" smtClean="0"/>
          </a:p>
          <a:p>
            <a:pPr marL="0" indent="0">
              <a:buNone/>
            </a:pPr>
            <a:r>
              <a:rPr lang="en-US" dirty="0" smtClean="0"/>
              <a:t>http</a:t>
            </a:r>
            <a:r>
              <a:rPr lang="en-US" dirty="0"/>
              <a:t>://</a:t>
            </a:r>
            <a:r>
              <a:rPr lang="en-US" dirty="0" err="1"/>
              <a:t>www.sherlock.stanford.edu</a:t>
            </a:r>
            <a:r>
              <a:rPr lang="en-US" dirty="0"/>
              <a:t>/docs/user-guide/storage/filesystems/</a:t>
            </a:r>
          </a:p>
          <a:p>
            <a:pPr marL="0" indent="0">
              <a:buNone/>
            </a:pPr>
            <a:endParaRPr lang="en-US"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2610" y="5980509"/>
            <a:ext cx="3022238" cy="805657"/>
          </a:xfrm>
          <a:prstGeom prst="rect">
            <a:avLst/>
          </a:prstGeom>
        </p:spPr>
      </p:pic>
    </p:spTree>
    <p:extLst>
      <p:ext uri="{BB962C8B-B14F-4D97-AF65-F5344CB8AC3E}">
        <p14:creationId xmlns:p14="http://schemas.microsoft.com/office/powerpoint/2010/main" val="798120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Sherlock Filesystems- Oak</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$OAK is an option for unlimited long </a:t>
            </a:r>
            <a:r>
              <a:rPr lang="en-US" dirty="0"/>
              <a:t>term storage at $41.67 per 10TB / </a:t>
            </a:r>
            <a:r>
              <a:rPr lang="en-US" dirty="0" smtClean="0"/>
              <a:t>month (or </a:t>
            </a:r>
            <a:r>
              <a:rPr lang="en-US" i="1" dirty="0" smtClean="0"/>
              <a:t>$50 </a:t>
            </a:r>
            <a:r>
              <a:rPr lang="en-US" i="1" dirty="0"/>
              <a:t>per TB / </a:t>
            </a:r>
            <a:r>
              <a:rPr lang="en-US" i="1" dirty="0" smtClean="0"/>
              <a:t>year)</a:t>
            </a:r>
            <a:endParaRPr lang="en-US" dirty="0"/>
          </a:p>
          <a:p>
            <a:pPr marL="0" indent="0">
              <a:buNone/>
            </a:pPr>
            <a:endParaRPr lang="en-US" dirty="0" smtClean="0"/>
          </a:p>
          <a:p>
            <a:pPr marL="0" indent="0">
              <a:buNone/>
            </a:pPr>
            <a:r>
              <a:rPr lang="en-US" dirty="0" smtClean="0"/>
              <a:t>https</a:t>
            </a:r>
            <a:r>
              <a:rPr lang="en-US" dirty="0"/>
              <a:t>://</a:t>
            </a:r>
            <a:r>
              <a:rPr lang="en-US" dirty="0" err="1"/>
              <a:t>srcc.stanford.edu</a:t>
            </a:r>
            <a:r>
              <a:rPr lang="en-US" dirty="0"/>
              <a:t>/oak-storage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84034" y="5980509"/>
            <a:ext cx="3022238" cy="805657"/>
          </a:xfrm>
          <a:prstGeom prst="rect">
            <a:avLst/>
          </a:prstGeom>
        </p:spPr>
      </p:pic>
    </p:spTree>
    <p:extLst>
      <p:ext uri="{BB962C8B-B14F-4D97-AF65-F5344CB8AC3E}">
        <p14:creationId xmlns:p14="http://schemas.microsoft.com/office/powerpoint/2010/main" val="272208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ask for resources, CPUs, RAM, nodes (servers), time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Only ask for what you need, your jobs will pend for less time and your Fairshare factor will be better if you do.</a:t>
            </a:r>
          </a:p>
          <a:p>
            <a:pPr marL="0" indent="0">
              <a:buNone/>
            </a:pPr>
            <a:r>
              <a:rPr lang="en-US" dirty="0" smtClean="0"/>
              <a:t>Profile jobs in dev, run tools like sacct, htop, ps, time, python profilers </a:t>
            </a:r>
          </a:p>
          <a:p>
            <a:pPr marL="0" indent="0">
              <a:buNone/>
            </a:pPr>
            <a:r>
              <a:rPr lang="en-US" dirty="0" smtClean="0"/>
              <a:t>1. sdev </a:t>
            </a:r>
          </a:p>
          <a:p>
            <a:pPr marL="0" indent="0">
              <a:buNone/>
            </a:pPr>
            <a:r>
              <a:rPr lang="en-US" dirty="0" smtClean="0"/>
              <a:t>2. run your code on the command line, ml load python -&gt; python mycode.py &amp;</a:t>
            </a:r>
          </a:p>
          <a:p>
            <a:pPr marL="0" indent="0">
              <a:buNone/>
            </a:pPr>
            <a:r>
              <a:rPr lang="en-US" dirty="0" smtClean="0"/>
              <a:t>3. htop, top</a:t>
            </a:r>
          </a:p>
          <a:p>
            <a:pPr marL="0" indent="0">
              <a:buNone/>
            </a:pPr>
            <a:r>
              <a:rPr lang="en-US" dirty="0" smtClean="0"/>
              <a:t>4. Look at memory and CPU % use</a:t>
            </a:r>
          </a:p>
          <a:p>
            <a:pPr marL="0" indent="0">
              <a:buNone/>
            </a:pPr>
            <a:r>
              <a:rPr lang="en-US" dirty="0" smtClean="0"/>
              <a:t>5. Find the node your job is running on with squeue, then ssh to it, run htop, top, ps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84034" y="5980509"/>
            <a:ext cx="3022238" cy="805657"/>
          </a:xfrm>
          <a:prstGeom prst="rect">
            <a:avLst/>
          </a:prstGeom>
        </p:spPr>
      </p:pic>
    </p:spTree>
    <p:extLst>
      <p:ext uri="{BB962C8B-B14F-4D97-AF65-F5344CB8AC3E}">
        <p14:creationId xmlns:p14="http://schemas.microsoft.com/office/powerpoint/2010/main" val="1022113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10009</TotalTime>
  <Words>684</Words>
  <Application>Microsoft Macintosh PowerPoint</Application>
  <PresentationFormat>Widescreen</PresentationFormat>
  <Paragraphs>188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Courier</vt:lpstr>
      <vt:lpstr>Wingdings</vt:lpstr>
      <vt:lpstr>Office Theme</vt:lpstr>
      <vt:lpstr>Sherlock Community Meeting</vt:lpstr>
      <vt:lpstr>1.0 vs. 2.0</vt:lpstr>
      <vt:lpstr>Sherlock Partitions</vt:lpstr>
      <vt:lpstr>School of Humanities and Sciences Users</vt:lpstr>
      <vt:lpstr>Sherlock Limits:  If you ever see- “Batch job submission failed: Job violates accounting/QOS policy”  :(</vt:lpstr>
      <vt:lpstr>View Sherlock Limits</vt:lpstr>
      <vt:lpstr>Sherlock Filesystems</vt:lpstr>
      <vt:lpstr>Sherlock Filesystems- Oak</vt:lpstr>
      <vt:lpstr>How to ask for resources, CPUs, RAM, nodes (servers), time</vt:lpstr>
      <vt:lpstr>Estimating resources requirements, htop</vt:lpstr>
      <vt:lpstr>Look at your job’s usage with htop</vt:lpstr>
      <vt:lpstr>sstat- monitor resource usage as a job runs</vt:lpstr>
      <vt:lpstr>Estimate your batch job’s resource requirements</vt:lpstr>
      <vt:lpstr>Estimate your batch job’s resource requirements</vt:lpstr>
      <vt:lpstr>Estimate your batch job’s resource requirements</vt:lpstr>
      <vt:lpstr>More info</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Sherlock Community Meeting</dc:title>
  <dc:creator>Mark R. Piercy</dc:creator>
  <cp:lastModifiedBy>Mark R. Piercy</cp:lastModifiedBy>
  <cp:revision>76</cp:revision>
  <dcterms:created xsi:type="dcterms:W3CDTF">2018-01-31T23:39:51Z</dcterms:created>
  <dcterms:modified xsi:type="dcterms:W3CDTF">2018-02-08T01:10:33Z</dcterms:modified>
</cp:coreProperties>
</file>